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2" r:id="rId3"/>
    <p:sldId id="456" r:id="rId4"/>
    <p:sldId id="457" r:id="rId5"/>
    <p:sldId id="469" r:id="rId6"/>
    <p:sldId id="470" r:id="rId7"/>
    <p:sldId id="471" r:id="rId8"/>
    <p:sldId id="455" r:id="rId9"/>
    <p:sldId id="258" r:id="rId10"/>
    <p:sldId id="460" r:id="rId11"/>
    <p:sldId id="461" r:id="rId12"/>
    <p:sldId id="257" r:id="rId13"/>
    <p:sldId id="458" r:id="rId14"/>
    <p:sldId id="459" r:id="rId15"/>
    <p:sldId id="462" r:id="rId16"/>
    <p:sldId id="476" r:id="rId17"/>
    <p:sldId id="474" r:id="rId18"/>
    <p:sldId id="465" r:id="rId19"/>
    <p:sldId id="467" r:id="rId20"/>
    <p:sldId id="468" r:id="rId21"/>
    <p:sldId id="473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FF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95887-5D3A-4F1D-B1B6-0E660E1F8076}" type="datetimeFigureOut">
              <a:rPr lang="th-TH" smtClean="0"/>
              <a:t>31/10/62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2837-CF4A-4985-9076-F19DC882D09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12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1DBF4-BDF8-44C7-A585-048A26870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C4831F-4D44-41AD-8385-BF3F526A7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58118-FE95-4FA1-9FBF-9A1ED916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CE24A-2EC2-4477-B2A8-9BC96E92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8BD20-0F76-425B-BBA6-83F4DAD2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0A828-528F-49C6-A966-97A44B23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AED223-FFCA-4F2D-AF4E-1A92E11F9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8DAAC6-9D63-4F01-BD49-8AB288C9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9A95A-DAEA-48CB-827E-276B5695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54D8B-7873-49B0-AFB0-E0DECA60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607342-EFA9-4896-9E7D-244924C31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36A680-C1D6-4F79-B27E-E82824635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E2481-1904-4173-A7EC-1137F71B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45F95C-F44B-4A5B-8B30-344D01B6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6109-772F-42A1-AF47-BB1AF0DB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045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4895189" y="2909008"/>
            <a:ext cx="7296811" cy="722771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5189" y="3645579"/>
            <a:ext cx="729681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8888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D3ABB-5756-4636-B747-BEB32B84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FC9B-87A6-4CE2-A69C-60E4F0C6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3573D-400F-4D15-9CAF-56725722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BFF5F5-394C-47ED-85A2-2564543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26177-1F32-45E5-B8D1-16F9E0E1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E3F2B-D24D-42B6-AC32-6F656E53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01175B-CC60-498D-9DD3-8F6E9426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D5BC8-0D8D-43C7-A35B-9C677262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FEBAC-F666-40FE-B123-C1C5E9A1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E0270-0CB6-498C-A8D3-5E441320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A04A7-F305-47E6-A172-9958C8C7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945413-01F4-4671-8364-0241063DE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CF9008-7842-4944-AA38-F0356053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88CD1-BEE9-4492-87A1-093CF506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1D224E-70BA-41C4-BB53-8EF90A34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438892-F535-4E11-AF9E-E87F120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03FD6-C7A1-45AA-B88F-5BBF3D80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696B05-0A2E-4B79-B2E0-A4D975270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1FB3F1-E44C-4A80-8169-9F68CA770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DD9602-6EDB-4251-8C8A-87A1546DD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82C1B1-A26E-481E-BDBA-BB756186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01D1E4-6B08-45D5-A103-A7214AE1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74383D-6141-4441-BD94-28C8EC34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F3ADC5-55E4-4A6D-A249-0A4643C9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4914F-7B89-41B8-A37F-3A380D0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F35FAD-6FA0-4304-A6FE-6500D3F9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E43F37-33DC-424E-9C6B-0C7D603B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07913-2313-4F27-BF1B-91B03888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629E3A-8859-423B-9D3F-965366D1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774D08-7578-4D57-AB1B-67400F91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DB541-466B-4C3A-8888-89EAE152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98361-FE22-4E19-903E-142A6052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46E94-A809-423A-BF79-DC084A4EA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9E737-EF5F-4B9E-A0D9-56479207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642942-3E6C-4658-9151-62B2440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EE0CE3-FA57-4701-B678-DF6D316C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68099-5C3A-4F26-B5CE-BD6FC179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00EE3-45D6-4F4C-9C18-86D552C9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9603DE-7BFD-4702-9112-D63832559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5B78EF-1302-4754-83B2-0F6D3DF2F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8F8D6-FD59-4210-97CE-F70B2F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592120-2EB3-453E-9C46-D9E0425A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FB372E-69CC-4433-800A-46445CA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249761-B21A-4B98-8789-E263916D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BCAD03-9774-4E21-8553-4CC2BFC51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12758-2796-4C77-AAFD-C99AD05DC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44DE-963C-4005-863C-2CD72596EC5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95BB4E-9E74-4CCE-9600-F9B563BF1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A2810-F993-4B11-8E80-C55CBED7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CBD0-C606-48F3-AE9B-92DC5CFD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268F9A-2AC5-4BC9-99FE-1223C8C5FEB5}"/>
              </a:ext>
            </a:extLst>
          </p:cNvPr>
          <p:cNvSpPr txBox="1"/>
          <p:nvPr/>
        </p:nvSpPr>
        <p:spPr>
          <a:xfrm>
            <a:off x="0" y="1473692"/>
            <a:ext cx="12192000" cy="2862322"/>
          </a:xfrm>
          <a:prstGeom prst="rect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โครงการ พัฒนาระบบและกลไกเพื่อสุขภาวะเด็กปฐมวัย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ภาคกลางและภาคตะวันตก</a:t>
            </a:r>
          </a:p>
          <a:p>
            <a:pPr algn="ctr"/>
            <a:r>
              <a:rPr lang="th-TH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คณะพยาบาลศาสตร์ มหาวิทยาลัยมหิดล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9A8B41-A6FB-4D50-8DD9-2BD111568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0" y="195309"/>
            <a:ext cx="1307608" cy="1116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1FB2F5-2396-4084-9CB9-8C3E9F362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8" y="195309"/>
            <a:ext cx="1116252" cy="1116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74663-3316-462C-A037-01E4E3785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0" y="195309"/>
            <a:ext cx="3537375" cy="1116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8DE73B-45A6-4C53-99FE-95B64B56C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9755"/>
            <a:ext cx="12192000" cy="22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33F602-455B-44BD-BB42-90DC3F2F2474}"/>
              </a:ext>
            </a:extLst>
          </p:cNvPr>
          <p:cNvSpPr/>
          <p:nvPr/>
        </p:nvSpPr>
        <p:spPr>
          <a:xfrm>
            <a:off x="964627" y="86056"/>
            <a:ext cx="102627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152650" algn="l"/>
              </a:tabLst>
            </a:pP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Workshop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“มาสร้างกิจกรรมที่ส่งเสริม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กันเถอะ” กิจกรรมกลุ่ม 3 กลุ่ม ดังนี้</a:t>
            </a:r>
            <a:endParaRPr lang="en-US" sz="2400" dirty="0">
              <a:solidFill>
                <a:srgbClr val="00B050"/>
              </a:solidFill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F99816-C405-4F23-8F40-F0E4F419F43B}"/>
              </a:ext>
            </a:extLst>
          </p:cNvPr>
          <p:cNvSpPr/>
          <p:nvPr/>
        </p:nvSpPr>
        <p:spPr>
          <a:xfrm>
            <a:off x="209898" y="875140"/>
            <a:ext cx="305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 รพ. รพ.สต. อสม.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4A59BF-96C6-470B-9894-346D02624C62}"/>
              </a:ext>
            </a:extLst>
          </p:cNvPr>
          <p:cNvSpPr/>
          <p:nvPr/>
        </p:nvSpPr>
        <p:spPr>
          <a:xfrm>
            <a:off x="436485" y="1651914"/>
            <a:ext cx="11319029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โครงการการส่งเสริมการเลี้ยงลูกด้วยนมแม่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โครงการจัดมุม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นิทานใน รพ.สต. ช่วงที่มารับวัคซีน 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โครงการให้ยืมนิทานส่งเสริม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โครงการสอนผู้ปกครองโดยใช้ หนังสือการคัดกรองพัฒนาการ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DSPM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(ดาว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=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) นอกเหนือจากการส่งเสริมพัฒนาการปกติ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โครงการอบรมเจ้าหน้าที่เกี่ยวกับ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เพื่อเป็นวิทยากรในการสอนผู้ปกครอง หรือ อสม. สามารถใหคำแนะนำกับผู้ปกครองได้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โครงการ </a:t>
            </a:r>
            <a:r>
              <a:rPr lang="en-US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ในชุมชนเครือข่าย ครูอนุบาล ครูศูนย์เด็กเล็ก ทำงานร่วมกัน โดยส่งต่อข้อมูล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โครงการส่งเสริม </a:t>
            </a:r>
            <a:r>
              <a:rPr lang="en-US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ในเด็กที่ผิดปกติ (การอบรมระยะยาว)</a:t>
            </a:r>
            <a:endParaRPr lang="en-US" sz="3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0E3CAA-F9FD-4B09-8026-1948D5CB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11" y="880398"/>
            <a:ext cx="4008428" cy="22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00028D-863D-4D64-A3E7-0E91A65B735E}"/>
              </a:ext>
            </a:extLst>
          </p:cNvPr>
          <p:cNvSpPr/>
          <p:nvPr/>
        </p:nvSpPr>
        <p:spPr>
          <a:xfrm>
            <a:off x="662660" y="539076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 รพ. รพ.สต. อสม. (ต่อ)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2738E6-14F7-461B-81F3-1971C3CFBFB3}"/>
              </a:ext>
            </a:extLst>
          </p:cNvPr>
          <p:cNvSpPr/>
          <p:nvPr/>
        </p:nvSpPr>
        <p:spPr>
          <a:xfrm>
            <a:off x="356586" y="1758150"/>
            <a:ext cx="114788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โครงการอบรมสำหรับเจ้าหน้าที่ เพื่อแก้ปัญหาในเด็กที่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เริ่มผิดปกติ                                                              (วันธรรมดา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วัน) การส่งเสริม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ในแต่ละวัย 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ถ่ายทอด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ในชมรมผู้สูงอายุ  นำความรู้ลงสู่ชุมชน  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จัดให้มี สื่อหรืออุปกรณ์อิเล็กทรอนิกส์ ที่ช่วยในการสอน  โดยส่งให้ อสม.ใน </a:t>
            </a:r>
            <a:r>
              <a:rPr lang="en-US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Line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เทคนิคการสร้างนิสัยในการอ่านการอ่าน  อบรมเทคน</a:t>
            </a:r>
            <a:r>
              <a:rPr lang="th-TH" sz="3000" dirty="0" err="1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ิก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การเล่านิทาน  ให้ผู้ปกครอง  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เปลี่ยนทัศนคติผู้ปกครอง / พ่อแม่ไม่ยอมรับ</a:t>
            </a:r>
            <a:endParaRPr lang="en-US" sz="3000" dirty="0"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PSK" panose="020B0500040200020003" pitchFamily="34" charset="-34"/>
              <a:buChar char="-"/>
              <a:tabLst>
                <a:tab pos="734695" algn="l"/>
              </a:tabLst>
            </a:pP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แนะนำแหล่งข้อมูลศูนย์การเรียนรู้ประชารัฐ ส่งเสริมการใช้ข้อมูลใน</a:t>
            </a:r>
            <a:r>
              <a:rPr lang="th-TH" sz="3000" dirty="0" err="1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อินเตอร์เนต</a:t>
            </a:r>
            <a:r>
              <a:rPr lang="th-TH" sz="30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ค้นหาความรู้ด้วยตนเอง ให้ผู้ปกครอง</a:t>
            </a:r>
            <a:endParaRPr lang="en-US" sz="30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7182E7-AE8A-461C-842D-944F5A54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760">
            <a:off x="8451828" y="190814"/>
            <a:ext cx="3485079" cy="27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70DEE3-430A-4C3B-9FB1-068FAC15EAB4}"/>
              </a:ext>
            </a:extLst>
          </p:cNvPr>
          <p:cNvSpPr/>
          <p:nvPr/>
        </p:nvSpPr>
        <p:spPr>
          <a:xfrm>
            <a:off x="255578" y="53268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800080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กลุ่มครู</a:t>
            </a:r>
            <a:endParaRPr lang="en-US" sz="3600" dirty="0">
              <a:solidFill>
                <a:srgbClr val="80008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759BE4-53EA-47C0-98C3-DFE06AA10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31948"/>
              </p:ext>
            </p:extLst>
          </p:nvPr>
        </p:nvGraphicFramePr>
        <p:xfrm>
          <a:off x="91732" y="807200"/>
          <a:ext cx="12002610" cy="591144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13608">
                  <a:extLst>
                    <a:ext uri="{9D8B030D-6E8A-4147-A177-3AD203B41FA5}">
                      <a16:colId xmlns:a16="http://schemas.microsoft.com/office/drawing/2014/main" xmlns="" val="2462661569"/>
                    </a:ext>
                  </a:extLst>
                </a:gridCol>
                <a:gridCol w="9289002">
                  <a:extLst>
                    <a:ext uri="{9D8B030D-6E8A-4147-A177-3AD203B41FA5}">
                      <a16:colId xmlns:a16="http://schemas.microsoft.com/office/drawing/2014/main" xmlns="" val="1678238321"/>
                    </a:ext>
                  </a:extLst>
                </a:gridCol>
              </a:tblGrid>
              <a:tr h="313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ของเด็กปฐมวัย </a:t>
                      </a:r>
                      <a:r>
                        <a:rPr lang="en-US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2-6  </a:t>
                      </a: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endParaRPr lang="en-US" sz="25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กิจกรรมการเล่น/เรียนรู้/อุปกรณ์</a:t>
                      </a:r>
                      <a:endParaRPr lang="en-US" sz="25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1789611968"/>
                  </a:ext>
                </a:extLst>
              </a:tr>
              <a:tr h="222760">
                <a:tc>
                  <a:txBody>
                    <a:bodyPr/>
                    <a:lstStyle/>
                    <a:p>
                      <a:pPr marL="504825" marR="0" indent="-5048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เคลื่อนไหวและจังหวะ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การท่องและร้องเพลง </a:t>
                      </a: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ABC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3905734043"/>
                  </a:ext>
                </a:extLst>
              </a:tr>
              <a:tr h="644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สร้างสรรค์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การปั้นดินน้ำมันเป็นรูป</a:t>
                      </a:r>
                      <a:r>
                        <a:rPr lang="th-TH" sz="25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ต่างๆ</a:t>
                      </a: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เช่น การปั้นรูปสัตว์</a:t>
                      </a:r>
                      <a:r>
                        <a:rPr lang="en-US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, </a:t>
                      </a: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ผักผลไม้ ที่เขารู้จัก เป็นต้น</a:t>
                      </a:r>
                      <a:endParaRPr lang="en-US" sz="25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3038066758"/>
                  </a:ext>
                </a:extLst>
              </a:tr>
              <a:tr h="447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เสรี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การเข้ามุมต่างๆเช่น มุมบล็อก มุมหนังสือ มุมวิทยาศาสตร์ มุมธรรมชาติ มุมเครื่องเล่นสัมผัส เป็นต้น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583960789"/>
                  </a:ext>
                </a:extLst>
              </a:tr>
              <a:tr h="15984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4.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เสริมประสบการณ์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กิจกรรมการเรียนแบบมอนเตสซอรี เช่น การดมกลิ่น การต่อกระบอกไร้จุกเป็นหอคอย ฯลฯ 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การสอนหน้าที่ของอวัยวะ พร้อมดูภาพประกอบ 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การเล่นบทบาทสมติเป็นอาชีพต่างๆ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การต่อบล็อกไม้ 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การนำนิทานเข้ามาสอกแทรก เช่น เรื่อง ข้าวฟ่างจอมเหวี่ยง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2472417656"/>
                  </a:ext>
                </a:extLst>
              </a:tr>
              <a:tr h="447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5.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กลางแจ้ง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กิจกรรมการละเล่นไทย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กิจกรรมการเล่นกองทรายและน้ำ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2198968597"/>
                  </a:ext>
                </a:extLst>
              </a:tr>
              <a:tr h="677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6. </a:t>
                      </a:r>
                      <a:r>
                        <a:rPr lang="th-TH" sz="25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เกมการศึกษา</a:t>
                      </a:r>
                      <a:endParaRPr lang="en-US" sz="25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กิจกรรมการเรียนแบบมอน</a:t>
                      </a:r>
                      <a:r>
                        <a:rPr lang="th-TH" sz="25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เต</a:t>
                      </a:r>
                      <a:r>
                        <a:rPr lang="th-TH" sz="25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สซอรี เช่น การตักเม็ดถั่วใส่ถ้วย การติดกระดุมเสื้อ การขัดรองเท้า การจำแนกรูปร่าง ขนาด และสี เป็นต้น</a:t>
                      </a:r>
                      <a:endParaRPr lang="en-US" sz="25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56316" marR="56316" marT="0" marB="0" anchor="ctr"/>
                </a:tc>
                <a:extLst>
                  <a:ext uri="{0D108BD9-81ED-4DB2-BD59-A6C34878D82A}">
                    <a16:rowId xmlns:a16="http://schemas.microsoft.com/office/drawing/2014/main" xmlns="" val="220546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3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6F3BD7-63F7-4CCD-9936-35DBA3FF5FD9}"/>
              </a:ext>
            </a:extLst>
          </p:cNvPr>
          <p:cNvSpPr/>
          <p:nvPr/>
        </p:nvSpPr>
        <p:spPr>
          <a:xfrm>
            <a:off x="254239" y="252559"/>
            <a:ext cx="2090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กลุ่มผู้ปกครอง 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5297508-6057-45FB-81F0-E043449B1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1886"/>
              </p:ext>
            </p:extLst>
          </p:nvPr>
        </p:nvGraphicFramePr>
        <p:xfrm>
          <a:off x="254239" y="1325880"/>
          <a:ext cx="11801636" cy="42062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81419">
                  <a:extLst>
                    <a:ext uri="{9D8B030D-6E8A-4147-A177-3AD203B41FA5}">
                      <a16:colId xmlns:a16="http://schemas.microsoft.com/office/drawing/2014/main" xmlns="" val="3726630828"/>
                    </a:ext>
                  </a:extLst>
                </a:gridCol>
                <a:gridCol w="8620217">
                  <a:extLst>
                    <a:ext uri="{9D8B030D-6E8A-4147-A177-3AD203B41FA5}">
                      <a16:colId xmlns:a16="http://schemas.microsoft.com/office/drawing/2014/main" xmlns="" val="3307801851"/>
                    </a:ext>
                  </a:extLst>
                </a:gridCol>
              </a:tblGrid>
              <a:tr h="170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ของเด็กปฐมวัย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2-6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กิจกรรมการเล่น/เรียนรู้/อุปกรณ์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558642473"/>
                  </a:ext>
                </a:extLst>
              </a:tr>
              <a:tr h="87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1. </a:t>
                      </a: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ความจำขณะทำงาน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เล่น พูดคุย ร้องเพลง ทำอาหาร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เล่านิทาน ยกตัวอย่างจากนิทาน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สอน กิจวัตรประจำวัน ทำงานบ้าน จากนั้นให้เด็กทำให้ดู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สอนสิ่งที่เป็นอันตราย เช่น ปลั๊กไฟ ไม่เล่นใกล้แม่น้ำ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60344027"/>
                  </a:ext>
                </a:extLst>
              </a:tr>
              <a:tr h="87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2.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การหยุด ยับยั้งพฤติกรรม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มีข้อตกลง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สอนให้อดทนรอคอย 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เล่น พูดคุย กอด 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เล่านิทาน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เป็นตัวอย่างที่ดีให้เด็ก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5763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47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05A1E37-3D76-4D52-BF10-9EB5F2F45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44676"/>
              </p:ext>
            </p:extLst>
          </p:nvPr>
        </p:nvGraphicFramePr>
        <p:xfrm>
          <a:off x="195182" y="1011085"/>
          <a:ext cx="11801636" cy="55722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81419">
                  <a:extLst>
                    <a:ext uri="{9D8B030D-6E8A-4147-A177-3AD203B41FA5}">
                      <a16:colId xmlns:a16="http://schemas.microsoft.com/office/drawing/2014/main" xmlns="" val="3572107852"/>
                    </a:ext>
                  </a:extLst>
                </a:gridCol>
                <a:gridCol w="8620217">
                  <a:extLst>
                    <a:ext uri="{9D8B030D-6E8A-4147-A177-3AD203B41FA5}">
                      <a16:colId xmlns:a16="http://schemas.microsoft.com/office/drawing/2014/main" xmlns="" val="1642724751"/>
                    </a:ext>
                  </a:extLst>
                </a:gridCol>
              </a:tblGrid>
              <a:tr h="524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ของเด็กปฐมวัย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2-6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กิจกรรมการเล่น/เรียนรู้/อุปกรณ์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279780196"/>
                  </a:ext>
                </a:extLst>
              </a:tr>
              <a:tr h="87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3.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การเปลี่ยนความคิด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สอนและยกตัวอย่าง เล่านิทาน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ฝึกการแก้ปัญหาเฉพาะหน้า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หากิจกรรมสนุกๆให้เด็กทำ และมีพ่อแม่ทำกิจกรรมกับเด็ก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แบ่งเวลาใน</a:t>
                      </a:r>
                      <a:r>
                        <a:rPr lang="th-TH" sz="24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การทำ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626177333"/>
                  </a:ext>
                </a:extLst>
              </a:tr>
              <a:tr h="87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4. </a:t>
                      </a: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การควบคุมอารมณ์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สอนพ่อแม่ เล่นจ๊ะเอ๋ 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เล่านิทาน ตัวอย่างนิทานที่ควบคุมอารมณ์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ร้องเพลง เล่นดนตรี 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ถ้าเด็กโมโหให้ค่อยๆพูด กอด ปลอบใจ พูดเพราะๆ สอนแบบมีเหตุผล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2533819918"/>
                  </a:ext>
                </a:extLst>
              </a:tr>
              <a:tr h="695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5. </a:t>
                      </a:r>
                      <a:r>
                        <a:rPr lang="th-TH" sz="24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การวางแผนจัดการ</a:t>
                      </a:r>
                      <a:endParaRPr lang="en-US" sz="240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คิดก่อนทำ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สร้างสถานการณ์และเปิดโอกาสให้เด็กคิด เล่านิทาน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เล่นต่อไม้บล็อก ต่อ</a:t>
                      </a:r>
                      <a:r>
                        <a:rPr lang="th-TH" sz="24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โก้ โดมิโน วาดรูป ปั้นดินน้ำมัน 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2006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เล่นขายของ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Times New Roman" panose="02020603050405020304" pitchFamily="18" charset="0"/>
                        <a:cs typeface="TH NiramitIT๙" panose="02000506000000020004" pitchFamily="2" charset="-34"/>
                      </a:endParaRPr>
                    </a:p>
                  </a:txBody>
                  <a:tcPr marL="43128" marR="43128" marT="0" marB="0" anchor="ctr"/>
                </a:tc>
                <a:extLst>
                  <a:ext uri="{0D108BD9-81ED-4DB2-BD59-A6C34878D82A}">
                    <a16:rowId xmlns:a16="http://schemas.microsoft.com/office/drawing/2014/main" xmlns="" val="33684506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884FFD-63FF-43FE-9865-8DA493D773C9}"/>
              </a:ext>
            </a:extLst>
          </p:cNvPr>
          <p:cNvSpPr/>
          <p:nvPr/>
        </p:nvSpPr>
        <p:spPr>
          <a:xfrm>
            <a:off x="195182" y="146026"/>
            <a:ext cx="2787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กลุ่มผู้ปกครอง (ต่อ)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77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45F655-8352-458F-9DD9-7C708336BC33}"/>
              </a:ext>
            </a:extLst>
          </p:cNvPr>
          <p:cNvSpPr/>
          <p:nvPr/>
        </p:nvSpPr>
        <p:spPr>
          <a:xfrm>
            <a:off x="97654" y="165427"/>
            <a:ext cx="1142556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34695" algn="l"/>
              </a:tabLst>
            </a:pPr>
            <a:r>
              <a:rPr lang="th-TH" sz="4400" b="1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สรุป </a:t>
            </a:r>
            <a:r>
              <a:rPr lang="en-US" sz="4400" b="1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:</a:t>
            </a:r>
            <a:r>
              <a:rPr lang="en-US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th-TH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โครงการเร่งด่วน</a:t>
            </a:r>
            <a:r>
              <a:rPr lang="en-US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th-TH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คือ อบรมเจ้าหน้าที่เรื่อง </a:t>
            </a:r>
            <a:r>
              <a:rPr lang="en-US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ก่อน  หลักสูตร </a:t>
            </a:r>
            <a:r>
              <a:rPr lang="en-US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 </a:t>
            </a:r>
            <a:r>
              <a:rPr lang="th-TH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วัน วันที่จะอบรม </a:t>
            </a:r>
            <a:r>
              <a:rPr lang="en-US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EF </a:t>
            </a:r>
            <a:r>
              <a:rPr lang="th-TH" sz="4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ช่วงวันที่ 19-20 กันยายน 2562</a:t>
            </a:r>
            <a:endParaRPr lang="en-US" sz="36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897616-FE74-4117-9991-B367568C537C}"/>
              </a:ext>
            </a:extLst>
          </p:cNvPr>
          <p:cNvSpPr txBox="1"/>
          <p:nvPr/>
        </p:nvSpPr>
        <p:spPr>
          <a:xfrm>
            <a:off x="250049" y="3501174"/>
            <a:ext cx="11691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การขับเคลื่อนยุทธศาสตร์ที่ 3 การพัฒนาระบบและกลไกการทำงานแบบบูรณาการ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3.1 การอบรมอสม. เชี่ยวชาญ</a:t>
            </a:r>
          </a:p>
          <a:p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3.2 ออกแบบและวางแผนพัฒนาระบบร่วมกับบุคลากรด้านสุขภาพ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F347E7-7036-44CD-B5C7-0DBA3436CE01}"/>
              </a:ext>
            </a:extLst>
          </p:cNvPr>
          <p:cNvSpPr txBox="1"/>
          <p:nvPr/>
        </p:nvSpPr>
        <p:spPr>
          <a:xfrm>
            <a:off x="1386392" y="1670454"/>
            <a:ext cx="941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ก้าวต่อไป การขับเคลื่อนแผนยุทธศาสตร์เด็กปฐมวัยอำเภอบางไทร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FFCC1BD2-D9B3-4A36-8BC5-88A0DD7046BD}"/>
              </a:ext>
            </a:extLst>
          </p:cNvPr>
          <p:cNvSpPr/>
          <p:nvPr/>
        </p:nvSpPr>
        <p:spPr>
          <a:xfrm>
            <a:off x="5357672" y="2319291"/>
            <a:ext cx="905523" cy="1109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F5C818-60EB-4EE9-983C-FEEAD49AA5FE}"/>
              </a:ext>
            </a:extLst>
          </p:cNvPr>
          <p:cNvSpPr txBox="1"/>
          <p:nvPr/>
        </p:nvSpPr>
        <p:spPr>
          <a:xfrm>
            <a:off x="653445" y="5534080"/>
            <a:ext cx="9408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การขับเคลื่อนยุทธศาสตร์ที่ 2 การพัฒนาคุณภาพสถานศึกษา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2.1 การพัฒนาทักษะสมองเพื่อชีวิตเด็กปฐมวัย</a:t>
            </a:r>
          </a:p>
        </p:txBody>
      </p:sp>
    </p:spTree>
    <p:extLst>
      <p:ext uri="{BB962C8B-B14F-4D97-AF65-F5344CB8AC3E}">
        <p14:creationId xmlns:p14="http://schemas.microsoft.com/office/powerpoint/2010/main" val="104663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1BF7200-62B9-4AA0-8127-2AE2B904E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6607"/>
              </p:ext>
            </p:extLst>
          </p:nvPr>
        </p:nvGraphicFramePr>
        <p:xfrm>
          <a:off x="321075" y="1325430"/>
          <a:ext cx="11549849" cy="5297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736">
                  <a:extLst>
                    <a:ext uri="{9D8B030D-6E8A-4147-A177-3AD203B41FA5}">
                      <a16:colId xmlns:a16="http://schemas.microsoft.com/office/drawing/2014/main" xmlns="" val="4111213503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xmlns="" val="644848855"/>
                    </a:ext>
                  </a:extLst>
                </a:gridCol>
                <a:gridCol w="2823099">
                  <a:extLst>
                    <a:ext uri="{9D8B030D-6E8A-4147-A177-3AD203B41FA5}">
                      <a16:colId xmlns:a16="http://schemas.microsoft.com/office/drawing/2014/main" xmlns="" val="1052812435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xmlns="" val="3595696923"/>
                    </a:ext>
                  </a:extLst>
                </a:gridCol>
                <a:gridCol w="310719">
                  <a:extLst>
                    <a:ext uri="{9D8B030D-6E8A-4147-A177-3AD203B41FA5}">
                      <a16:colId xmlns:a16="http://schemas.microsoft.com/office/drawing/2014/main" xmlns="" val="285337224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87173042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43177383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3702709325"/>
                    </a:ext>
                  </a:extLst>
                </a:gridCol>
                <a:gridCol w="337352">
                  <a:extLst>
                    <a:ext uri="{9D8B030D-6E8A-4147-A177-3AD203B41FA5}">
                      <a16:colId xmlns:a16="http://schemas.microsoft.com/office/drawing/2014/main" xmlns="" val="401997088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1317439157"/>
                    </a:ext>
                  </a:extLst>
                </a:gridCol>
                <a:gridCol w="313233">
                  <a:extLst>
                    <a:ext uri="{9D8B030D-6E8A-4147-A177-3AD203B41FA5}">
                      <a16:colId xmlns:a16="http://schemas.microsoft.com/office/drawing/2014/main" xmlns="" val="2481186543"/>
                    </a:ext>
                  </a:extLst>
                </a:gridCol>
                <a:gridCol w="352592">
                  <a:extLst>
                    <a:ext uri="{9D8B030D-6E8A-4147-A177-3AD203B41FA5}">
                      <a16:colId xmlns:a16="http://schemas.microsoft.com/office/drawing/2014/main" xmlns="" val="874384651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xmlns="" val="1591320370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014813053"/>
                    </a:ext>
                  </a:extLst>
                </a:gridCol>
                <a:gridCol w="344445">
                  <a:extLst>
                    <a:ext uri="{9D8B030D-6E8A-4147-A177-3AD203B41FA5}">
                      <a16:colId xmlns:a16="http://schemas.microsoft.com/office/drawing/2014/main" xmlns="" val="3821483015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3926755370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2640119861"/>
                    </a:ext>
                  </a:extLst>
                </a:gridCol>
                <a:gridCol w="341284">
                  <a:extLst>
                    <a:ext uri="{9D8B030D-6E8A-4147-A177-3AD203B41FA5}">
                      <a16:colId xmlns:a16="http://schemas.microsoft.com/office/drawing/2014/main" xmlns="" val="1620167745"/>
                    </a:ext>
                  </a:extLst>
                </a:gridCol>
                <a:gridCol w="346229">
                  <a:extLst>
                    <a:ext uri="{9D8B030D-6E8A-4147-A177-3AD203B41FA5}">
                      <a16:colId xmlns:a16="http://schemas.microsoft.com/office/drawing/2014/main" xmlns="" val="2736788252"/>
                    </a:ext>
                  </a:extLst>
                </a:gridCol>
                <a:gridCol w="399495">
                  <a:extLst>
                    <a:ext uri="{9D8B030D-6E8A-4147-A177-3AD203B41FA5}">
                      <a16:colId xmlns:a16="http://schemas.microsoft.com/office/drawing/2014/main" xmlns="" val="2206688052"/>
                    </a:ext>
                  </a:extLst>
                </a:gridCol>
              </a:tblGrid>
              <a:tr h="1003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ประเด็นยุทธศาสตร์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กิจกรรมหลัก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หน่วยงาน/กิจกรรม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ธ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เมย.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กค.63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สค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กย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156575180"/>
                  </a:ext>
                </a:extLst>
              </a:tr>
              <a:tr h="720090">
                <a:tc rowSpan="5">
                  <a:txBody>
                    <a:bodyPr/>
                    <a:lstStyle/>
                    <a:p>
                      <a:pPr lvl="0"/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1. การพัฒนาศักยภาพครอบครัว</a:t>
                      </a:r>
                      <a:endParaRPr lang="en-US" sz="2200" b="0" kern="1200" dirty="0">
                        <a:solidFill>
                          <a:schemeClr val="lt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2. การพัฒนาข้อเสนอนโยบาย</a:t>
                      </a:r>
                      <a:endParaRPr lang="en-US" sz="2200" b="0" kern="1200" dirty="0">
                        <a:solidFill>
                          <a:schemeClr val="lt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3. การพัฒนาคุณภาพสถานศึกษา</a:t>
                      </a:r>
                      <a:endParaRPr lang="en-US" sz="2200" b="0" kern="1200" dirty="0">
                        <a:solidFill>
                          <a:schemeClr val="lt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4. การพัฒนาระบบและกลไกการทำงานแบบ</a:t>
                      </a:r>
                      <a:endParaRPr lang="en-US" sz="22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โรงเรียนพ่อแม่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การส่งเสริมคุณภาพมารดากลุ่มเสียง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อบรมผู้สูงอายุด้านการเลี้ยงดูเด็ก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อบรม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และติดตามผล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สำหรับครูและผู้ดูแลเด็ก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1. คณะอนุกรรมการพ</a:t>
                      </a:r>
                      <a:r>
                        <a:rPr lang="th-TH" sz="2000" b="1" kern="1200" dirty="0" err="1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ชอ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.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ประชุมวางแผนและติดตามการดำเนินงานทุก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 เดือน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8628988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การเข้าร่วมอบรมเชิงปฏิบัติการฯ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(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วางแผนกำหนดวันการอบรมฯ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)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9333823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การเข้าร่วมแลกเปลี่ยนเรียนรู้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5241205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2. เทศบาล/อบต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ประชุมร่วมกับคณะกรรมการพัฒนาคุณภาพชีวิตและสุขภาพชีวิตเด็กปฐมวัยอำเภอบางไทร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756322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ประเมิน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 Benchmarking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ร่วมกับศูนย์พัฒนาเด็กเล็ก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16518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5D460D-9ABC-44A8-B2E8-460E46ECC9C8}"/>
              </a:ext>
            </a:extLst>
          </p:cNvPr>
          <p:cNvSpPr/>
          <p:nvPr/>
        </p:nvSpPr>
        <p:spPr>
          <a:xfrm>
            <a:off x="1560143" y="302804"/>
            <a:ext cx="907171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แผนปฏิบัติการ พ</a:t>
            </a:r>
            <a:r>
              <a:rPr lang="th-TH" sz="3200" b="1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ชอ</a:t>
            </a:r>
            <a:r>
              <a:rPr lang="en-US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.</a:t>
            </a: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บางไทร อำเภอบางไทร จังหวัดพระนครศรีอยุธยา</a:t>
            </a:r>
            <a:endParaRPr lang="en-US" sz="20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48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1BF7200-62B9-4AA0-8127-2AE2B904E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71283"/>
              </p:ext>
            </p:extLst>
          </p:nvPr>
        </p:nvGraphicFramePr>
        <p:xfrm>
          <a:off x="321075" y="1325430"/>
          <a:ext cx="11549849" cy="479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736">
                  <a:extLst>
                    <a:ext uri="{9D8B030D-6E8A-4147-A177-3AD203B41FA5}">
                      <a16:colId xmlns:a16="http://schemas.microsoft.com/office/drawing/2014/main" xmlns="" val="4111213503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xmlns="" val="644848855"/>
                    </a:ext>
                  </a:extLst>
                </a:gridCol>
                <a:gridCol w="2823099">
                  <a:extLst>
                    <a:ext uri="{9D8B030D-6E8A-4147-A177-3AD203B41FA5}">
                      <a16:colId xmlns:a16="http://schemas.microsoft.com/office/drawing/2014/main" xmlns="" val="1052812435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xmlns="" val="3595696923"/>
                    </a:ext>
                  </a:extLst>
                </a:gridCol>
                <a:gridCol w="310719">
                  <a:extLst>
                    <a:ext uri="{9D8B030D-6E8A-4147-A177-3AD203B41FA5}">
                      <a16:colId xmlns:a16="http://schemas.microsoft.com/office/drawing/2014/main" xmlns="" val="285337224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87173042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43177383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3702709325"/>
                    </a:ext>
                  </a:extLst>
                </a:gridCol>
                <a:gridCol w="337352">
                  <a:extLst>
                    <a:ext uri="{9D8B030D-6E8A-4147-A177-3AD203B41FA5}">
                      <a16:colId xmlns:a16="http://schemas.microsoft.com/office/drawing/2014/main" xmlns="" val="401997088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1317439157"/>
                    </a:ext>
                  </a:extLst>
                </a:gridCol>
                <a:gridCol w="313233">
                  <a:extLst>
                    <a:ext uri="{9D8B030D-6E8A-4147-A177-3AD203B41FA5}">
                      <a16:colId xmlns:a16="http://schemas.microsoft.com/office/drawing/2014/main" xmlns="" val="2481186543"/>
                    </a:ext>
                  </a:extLst>
                </a:gridCol>
                <a:gridCol w="352592">
                  <a:extLst>
                    <a:ext uri="{9D8B030D-6E8A-4147-A177-3AD203B41FA5}">
                      <a16:colId xmlns:a16="http://schemas.microsoft.com/office/drawing/2014/main" xmlns="" val="874384651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xmlns="" val="1591320370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014813053"/>
                    </a:ext>
                  </a:extLst>
                </a:gridCol>
                <a:gridCol w="344445">
                  <a:extLst>
                    <a:ext uri="{9D8B030D-6E8A-4147-A177-3AD203B41FA5}">
                      <a16:colId xmlns:a16="http://schemas.microsoft.com/office/drawing/2014/main" xmlns="" val="3821483015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3926755370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2640119861"/>
                    </a:ext>
                  </a:extLst>
                </a:gridCol>
                <a:gridCol w="341284">
                  <a:extLst>
                    <a:ext uri="{9D8B030D-6E8A-4147-A177-3AD203B41FA5}">
                      <a16:colId xmlns:a16="http://schemas.microsoft.com/office/drawing/2014/main" xmlns="" val="1620167745"/>
                    </a:ext>
                  </a:extLst>
                </a:gridCol>
                <a:gridCol w="346229">
                  <a:extLst>
                    <a:ext uri="{9D8B030D-6E8A-4147-A177-3AD203B41FA5}">
                      <a16:colId xmlns:a16="http://schemas.microsoft.com/office/drawing/2014/main" xmlns="" val="2736788252"/>
                    </a:ext>
                  </a:extLst>
                </a:gridCol>
                <a:gridCol w="399495">
                  <a:extLst>
                    <a:ext uri="{9D8B030D-6E8A-4147-A177-3AD203B41FA5}">
                      <a16:colId xmlns:a16="http://schemas.microsoft.com/office/drawing/2014/main" xmlns="" val="2206688052"/>
                    </a:ext>
                  </a:extLst>
                </a:gridCol>
              </a:tblGrid>
              <a:tr h="1003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ประเด็นยุทธศาสตร์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กิจกรรมหลัก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หน่วยงาน/กิจกรรม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ธ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เมย.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กค.63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สค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กย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156575180"/>
                  </a:ext>
                </a:extLst>
              </a:tr>
              <a:tr h="720090">
                <a:tc rowSpan="5">
                  <a:txBody>
                    <a:bodyPr/>
                    <a:lstStyle/>
                    <a:p>
                      <a:pPr lvl="0"/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5. การพัฒนาและนำใช้ระบบฐานข้อมูล</a:t>
                      </a:r>
                      <a:endParaRPr lang="en-US" sz="2200" b="0" kern="1200" dirty="0">
                        <a:solidFill>
                          <a:schemeClr val="lt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r>
                        <a:rPr lang="th-TH" sz="2200" b="0" kern="1200" dirty="0">
                          <a:solidFill>
                            <a:schemeClr val="lt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6. การเข้าถึงระบบบริการสาธารณสุข และสวัสดิการของหญิงตั้งครรภ์และเด็กกลุ่มเสี่ยง</a:t>
                      </a:r>
                      <a:endParaRPr lang="en-US" sz="22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  <a:p>
                      <a:pPr lvl="0"/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ส่งเสริมการเจริญพัฒนาการเด็กกลุ่มเสี่ยง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การเยี่ยมบ้านเด็กกลุ่มเสี่ยง 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- การอบรมอสม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2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 เชี่ยวชาญด้านเด็กปฐมวัย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pPr lvl="0"/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3. ครู/ผู้ดูแลเด็ก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  <a:p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ประชุมวางแผนนำ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NiramitIT๙" panose="02000506000000020004" pitchFamily="2" charset="-34"/>
                          <a:ea typeface="+mn-ea"/>
                          <a:cs typeface="TH NiramitIT๙" panose="02000506000000020004" pitchFamily="2" charset="-34"/>
                        </a:rPr>
                        <a:t>มาปรับใช้ในกิจกรรม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8628988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อบรม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สำหรับเด็กและผู้ปกครอง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9333823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การคัดกรองพัฒนาการเด็กด้วยเครื่องมือ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DSPM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5241205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การประเมินเองด้วยกระบวนการ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 Benchmarking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ทุก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 เดือน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756322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4. รพ</a:t>
                      </a:r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ช /รพ</a:t>
                      </a:r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สต</a:t>
                      </a:r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ค้นหามารดาและเด็กกลุ่มเสี่ยง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16518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5D460D-9ABC-44A8-B2E8-460E46ECC9C8}"/>
              </a:ext>
            </a:extLst>
          </p:cNvPr>
          <p:cNvSpPr/>
          <p:nvPr/>
        </p:nvSpPr>
        <p:spPr>
          <a:xfrm>
            <a:off x="1321294" y="405313"/>
            <a:ext cx="954941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แผนปฏิบัติการ พ</a:t>
            </a:r>
            <a:r>
              <a:rPr lang="th-TH" sz="3200" b="1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ชอ</a:t>
            </a:r>
            <a:r>
              <a:rPr lang="en-US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.</a:t>
            </a: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บางไทร อำเภอบางไทร จังหวัดพระนครศรีอยุธยา (ต่อ)</a:t>
            </a:r>
            <a:endParaRPr lang="en-US" sz="20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744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45CFAB-752C-4F65-B960-C8007FEC9B4E}"/>
              </a:ext>
            </a:extLst>
          </p:cNvPr>
          <p:cNvSpPr/>
          <p:nvPr/>
        </p:nvSpPr>
        <p:spPr>
          <a:xfrm>
            <a:off x="1321295" y="160761"/>
            <a:ext cx="954941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แผนปฏิบัติการ พ</a:t>
            </a:r>
            <a:r>
              <a:rPr lang="th-TH" sz="3200" b="1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ชอ</a:t>
            </a:r>
            <a:r>
              <a:rPr lang="en-US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.</a:t>
            </a:r>
            <a:r>
              <a:rPr lang="th-TH" sz="32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บางไทร อำเภอบางไทร จังหวัดพระนครศรีอยุธยา (ต่อ)</a:t>
            </a:r>
            <a:endParaRPr lang="en-US" sz="20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8F7636-2E9B-4E49-B0E1-E4746E27A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77796"/>
              </p:ext>
            </p:extLst>
          </p:nvPr>
        </p:nvGraphicFramePr>
        <p:xfrm>
          <a:off x="257452" y="961446"/>
          <a:ext cx="11549849" cy="5578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736">
                  <a:extLst>
                    <a:ext uri="{9D8B030D-6E8A-4147-A177-3AD203B41FA5}">
                      <a16:colId xmlns:a16="http://schemas.microsoft.com/office/drawing/2014/main" xmlns="" val="4111213503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xmlns="" val="644848855"/>
                    </a:ext>
                  </a:extLst>
                </a:gridCol>
                <a:gridCol w="2823099">
                  <a:extLst>
                    <a:ext uri="{9D8B030D-6E8A-4147-A177-3AD203B41FA5}">
                      <a16:colId xmlns:a16="http://schemas.microsoft.com/office/drawing/2014/main" xmlns="" val="1052812435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xmlns="" val="3595696923"/>
                    </a:ext>
                  </a:extLst>
                </a:gridCol>
                <a:gridCol w="310719">
                  <a:extLst>
                    <a:ext uri="{9D8B030D-6E8A-4147-A177-3AD203B41FA5}">
                      <a16:colId xmlns:a16="http://schemas.microsoft.com/office/drawing/2014/main" xmlns="" val="285337224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871730429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43177383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3702709325"/>
                    </a:ext>
                  </a:extLst>
                </a:gridCol>
                <a:gridCol w="337352">
                  <a:extLst>
                    <a:ext uri="{9D8B030D-6E8A-4147-A177-3AD203B41FA5}">
                      <a16:colId xmlns:a16="http://schemas.microsoft.com/office/drawing/2014/main" xmlns="" val="4019970886"/>
                    </a:ext>
                  </a:extLst>
                </a:gridCol>
                <a:gridCol w="337351">
                  <a:extLst>
                    <a:ext uri="{9D8B030D-6E8A-4147-A177-3AD203B41FA5}">
                      <a16:colId xmlns:a16="http://schemas.microsoft.com/office/drawing/2014/main" xmlns="" val="1317439157"/>
                    </a:ext>
                  </a:extLst>
                </a:gridCol>
                <a:gridCol w="313233">
                  <a:extLst>
                    <a:ext uri="{9D8B030D-6E8A-4147-A177-3AD203B41FA5}">
                      <a16:colId xmlns:a16="http://schemas.microsoft.com/office/drawing/2014/main" xmlns="" val="2481186543"/>
                    </a:ext>
                  </a:extLst>
                </a:gridCol>
                <a:gridCol w="352592">
                  <a:extLst>
                    <a:ext uri="{9D8B030D-6E8A-4147-A177-3AD203B41FA5}">
                      <a16:colId xmlns:a16="http://schemas.microsoft.com/office/drawing/2014/main" xmlns="" val="874384651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xmlns="" val="1591320370"/>
                    </a:ext>
                  </a:extLst>
                </a:gridCol>
                <a:gridCol w="292963">
                  <a:extLst>
                    <a:ext uri="{9D8B030D-6E8A-4147-A177-3AD203B41FA5}">
                      <a16:colId xmlns:a16="http://schemas.microsoft.com/office/drawing/2014/main" xmlns="" val="2014813053"/>
                    </a:ext>
                  </a:extLst>
                </a:gridCol>
                <a:gridCol w="344445">
                  <a:extLst>
                    <a:ext uri="{9D8B030D-6E8A-4147-A177-3AD203B41FA5}">
                      <a16:colId xmlns:a16="http://schemas.microsoft.com/office/drawing/2014/main" xmlns="" val="3821483015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3926755370"/>
                    </a:ext>
                  </a:extLst>
                </a:gridCol>
                <a:gridCol w="318522">
                  <a:extLst>
                    <a:ext uri="{9D8B030D-6E8A-4147-A177-3AD203B41FA5}">
                      <a16:colId xmlns:a16="http://schemas.microsoft.com/office/drawing/2014/main" xmlns="" val="2640119861"/>
                    </a:ext>
                  </a:extLst>
                </a:gridCol>
                <a:gridCol w="341284">
                  <a:extLst>
                    <a:ext uri="{9D8B030D-6E8A-4147-A177-3AD203B41FA5}">
                      <a16:colId xmlns:a16="http://schemas.microsoft.com/office/drawing/2014/main" xmlns="" val="1620167745"/>
                    </a:ext>
                  </a:extLst>
                </a:gridCol>
                <a:gridCol w="346229">
                  <a:extLst>
                    <a:ext uri="{9D8B030D-6E8A-4147-A177-3AD203B41FA5}">
                      <a16:colId xmlns:a16="http://schemas.microsoft.com/office/drawing/2014/main" xmlns="" val="2736788252"/>
                    </a:ext>
                  </a:extLst>
                </a:gridCol>
                <a:gridCol w="399495">
                  <a:extLst>
                    <a:ext uri="{9D8B030D-6E8A-4147-A177-3AD203B41FA5}">
                      <a16:colId xmlns:a16="http://schemas.microsoft.com/office/drawing/2014/main" xmlns="" val="2206688052"/>
                    </a:ext>
                  </a:extLst>
                </a:gridCol>
              </a:tblGrid>
              <a:tr h="1003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ประเด็นยุทธศาสตร์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กิจกรรมหลัก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หน่วยงาน/กิจกรรม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ธ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เมย.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พค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มิย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กค.63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สค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กย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.63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156575180"/>
                  </a:ext>
                </a:extLst>
              </a:tr>
              <a:tr h="720090">
                <a:tc rowSpan="5">
                  <a:txBody>
                    <a:bodyPr/>
                    <a:lstStyle/>
                    <a:p>
                      <a:pPr lvl="0"/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ร่วมกับทีมกลางกลางอบรม </a:t>
                      </a:r>
                      <a:r>
                        <a:rPr lang="en-US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ให้กับ อสม</a:t>
                      </a:r>
                      <a:r>
                        <a:rPr lang="en-US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8628988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วางแผนการดูเด็กกลุ่มเสี่ยงร่วมกับทีมวิชาการ</a:t>
                      </a:r>
                      <a:endParaRPr lang="en-US" sz="22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9333823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ประชุมร่วมกับศูนย์พัฒนาเด็กเล็กทุก </a:t>
                      </a:r>
                      <a:r>
                        <a:rPr lang="en-US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3</a:t>
                      </a: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 เดือน เพื่อดูแลข้อมูลศูนย์พัฒนาเด็กเล็ก และร่วมกันวางแผนแก้ปัญหา</a:t>
                      </a:r>
                      <a:endParaRPr lang="en-US" sz="22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5241205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2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5. อสม</a:t>
                      </a:r>
                      <a:r>
                        <a:rPr lang="en-US" sz="22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.</a:t>
                      </a:r>
                      <a:endParaRPr lang="en-US" sz="22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None/>
                      </a:pP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การเยี่ยมบ้านเด็กกลุ่มเสี่ยง</a:t>
                      </a:r>
                      <a:endParaRPr lang="en-US" sz="22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756322"/>
                  </a:ext>
                </a:extLst>
              </a:tr>
              <a:tr h="720090">
                <a:tc vMerge="1">
                  <a:txBody>
                    <a:bodyPr/>
                    <a:lstStyle/>
                    <a:p>
                      <a:endParaRPr lang="en-US" sz="1400" b="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NiramitIT๙" panose="02000506000000020004" pitchFamily="2" charset="-34"/>
                        <a:ea typeface="+mn-ea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- ประเมิน </a:t>
                      </a:r>
                      <a:r>
                        <a:rPr lang="en-US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DSPM </a:t>
                      </a:r>
                      <a:r>
                        <a:rPr lang="th-TH" sz="2200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ให้คำแนะนำผู้ปกครอง </a:t>
                      </a:r>
                      <a:endParaRPr lang="en-US" sz="22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H SarabunIT๙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1651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11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C86F0-DEEE-4A69-98C4-66738A4C1E80}"/>
              </a:ext>
            </a:extLst>
          </p:cNvPr>
          <p:cNvSpPr txBox="1"/>
          <p:nvPr/>
        </p:nvSpPr>
        <p:spPr>
          <a:xfrm>
            <a:off x="1208842" y="1828801"/>
            <a:ext cx="97743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กลุ่มเป้าหมาย</a:t>
            </a:r>
          </a:p>
          <a:p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เจ้าหน้าที่ รพ.สต. และ</a:t>
            </a:r>
            <a:r>
              <a:rPr lang="th-TH" sz="40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พย</a:t>
            </a:r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บ.         10 คน</a:t>
            </a:r>
          </a:p>
          <a:p>
            <a:pPr marL="285750" indent="-285750">
              <a:buFontTx/>
              <a:buChar char="-"/>
            </a:pPr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อนุกรรมการ </a:t>
            </a:r>
            <a:r>
              <a:rPr lang="th-TH" sz="40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พช</a:t>
            </a:r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อ.                     10 คน</a:t>
            </a:r>
          </a:p>
          <a:p>
            <a:pPr marL="285750" indent="-285750">
              <a:buFontTx/>
              <a:buChar char="-"/>
            </a:pPr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ครู                                          20 คน</a:t>
            </a:r>
          </a:p>
          <a:p>
            <a:pPr marL="285750" indent="-285750">
              <a:buFontTx/>
              <a:buChar char="-"/>
            </a:pPr>
            <a:r>
              <a:rPr lang="th-TH" sz="40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อสม.                                       10 คน</a:t>
            </a:r>
            <a:endParaRPr lang="en-US" sz="4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94654F-18BC-4EE7-9AEC-383F375CB237}"/>
              </a:ext>
            </a:extLst>
          </p:cNvPr>
          <p:cNvSpPr/>
          <p:nvPr/>
        </p:nvSpPr>
        <p:spPr>
          <a:xfrm>
            <a:off x="2422560" y="536645"/>
            <a:ext cx="7346883" cy="769441"/>
          </a:xfrm>
          <a:prstGeom prst="rect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กำหนดวันอบรม 19-20 กันยายน 2562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9090E2-2EA0-4AF1-85B0-1B6ED6ED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5" y="536645"/>
            <a:ext cx="1911074" cy="1051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FA8592-0DEF-4C49-AB12-FF44D9B5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624" y="244491"/>
            <a:ext cx="1749519" cy="1388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F74CAF-E1A9-4485-8C3F-909406D84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86" y="4805922"/>
            <a:ext cx="38004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1F2EE7B8-F388-4721-93F9-22A69C7EBA74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xmlns="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B69A2C4E-6FCC-4024-83C7-2C116167424C}"/>
              </a:ext>
            </a:extLst>
          </p:cNvPr>
          <p:cNvGrpSpPr/>
          <p:nvPr/>
        </p:nvGrpSpPr>
        <p:grpSpPr>
          <a:xfrm>
            <a:off x="5629920" y="1896317"/>
            <a:ext cx="5465788" cy="1569660"/>
            <a:chOff x="8070832" y="2433560"/>
            <a:chExt cx="8198682" cy="2354492"/>
          </a:xfrm>
        </p:grpSpPr>
        <p:sp>
          <p:nvSpPr>
            <p:cNvPr id="9" name="TextBox 8"/>
            <p:cNvSpPr txBox="1"/>
            <p:nvPr/>
          </p:nvSpPr>
          <p:spPr>
            <a:xfrm>
              <a:off x="9507976" y="2433560"/>
              <a:ext cx="6761538" cy="23544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3200" b="1" dirty="0">
                  <a:solidFill>
                    <a:schemeClr val="bg1"/>
                  </a:solidFill>
                  <a:latin typeface="TH NiramitIT๙" panose="02000506000000020004" pitchFamily="2" charset="-34"/>
                  <a:cs typeface="TH NiramitIT๙" panose="02000506000000020004" pitchFamily="2" charset="-34"/>
                </a:rPr>
                <a:t>รายงานความก้าวหน้าการดำเนินงานตามแผนยุทธศาสตร์ เด็กปฐมวัยอำเภอบางไทร</a:t>
              </a:r>
              <a:endParaRPr lang="ko-KR" altLang="en-US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0832" y="2441627"/>
              <a:ext cx="1437144" cy="115416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xmlns="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3520" y="578613"/>
            <a:ext cx="619167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วัตถุประสงค์</a:t>
            </a:r>
            <a:endParaRPr lang="ko-KR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B418A56-7D2A-4130-8498-5C5D15390FEB}"/>
              </a:ext>
            </a:extLst>
          </p:cNvPr>
          <p:cNvGrpSpPr/>
          <p:nvPr/>
        </p:nvGrpSpPr>
        <p:grpSpPr>
          <a:xfrm rot="20788243">
            <a:off x="2688422" y="3181703"/>
            <a:ext cx="2315135" cy="2140856"/>
            <a:chOff x="8479089" y="1262387"/>
            <a:chExt cx="6147593" cy="56848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D83D594B-988D-450D-9AAB-D398E3BA5E67}"/>
              </a:ext>
            </a:extLst>
          </p:cNvPr>
          <p:cNvGrpSpPr/>
          <p:nvPr/>
        </p:nvGrpSpPr>
        <p:grpSpPr>
          <a:xfrm>
            <a:off x="5631861" y="3714756"/>
            <a:ext cx="5747338" cy="1569660"/>
            <a:chOff x="8070832" y="2399493"/>
            <a:chExt cx="8621007" cy="2354493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5D324425-E1E6-48A0-9341-C9140E9B8BC6}"/>
                </a:ext>
              </a:extLst>
            </p:cNvPr>
            <p:cNvSpPr txBox="1"/>
            <p:nvPr/>
          </p:nvSpPr>
          <p:spPr>
            <a:xfrm>
              <a:off x="9507976" y="2399493"/>
              <a:ext cx="7183863" cy="235449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3200" b="1" dirty="0">
                  <a:solidFill>
                    <a:schemeClr val="bg1"/>
                  </a:solidFill>
                  <a:latin typeface="TH NiramitIT๙" panose="02000506000000020004" pitchFamily="2" charset="-34"/>
                  <a:cs typeface="TH NiramitIT๙" panose="02000506000000020004" pitchFamily="2" charset="-34"/>
                </a:rPr>
                <a:t>วางแผนการดำเนินงานตามแผนการปฏิบัติงาน </a:t>
              </a:r>
              <a:r>
                <a:rPr lang="th-TH" altLang="ko-KR" sz="3200" b="1" dirty="0" err="1">
                  <a:solidFill>
                    <a:schemeClr val="bg1"/>
                  </a:solidFill>
                  <a:latin typeface="TH NiramitIT๙" panose="02000506000000020004" pitchFamily="2" charset="-34"/>
                  <a:cs typeface="TH NiramitIT๙" panose="02000506000000020004" pitchFamily="2" charset="-34"/>
                </a:rPr>
                <a:t>พช</a:t>
              </a:r>
              <a:r>
                <a:rPr lang="th-TH" altLang="ko-KR" sz="3200" b="1" dirty="0">
                  <a:solidFill>
                    <a:schemeClr val="bg1"/>
                  </a:solidFill>
                  <a:latin typeface="TH NiramitIT๙" panose="02000506000000020004" pitchFamily="2" charset="-34"/>
                  <a:cs typeface="TH NiramitIT๙" panose="02000506000000020004" pitchFamily="2" charset="-34"/>
                </a:rPr>
                <a:t>อ. อำเภอบางไทร จังหวัดพระนครศรีอยุธยา</a:t>
              </a:r>
              <a:endParaRPr lang="ko-KR" altLang="en-US" sz="32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xmlns="" id="{80CC7526-C3E5-47B3-96C0-15195B9F61CE}"/>
                </a:ext>
              </a:extLst>
            </p:cNvPr>
            <p:cNvSpPr txBox="1"/>
            <p:nvPr/>
          </p:nvSpPr>
          <p:spPr>
            <a:xfrm>
              <a:off x="8070832" y="2441627"/>
              <a:ext cx="1437144" cy="115416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F2331A-C955-42C3-B459-7CCC7CFAA339}"/>
              </a:ext>
            </a:extLst>
          </p:cNvPr>
          <p:cNvSpPr txBox="1"/>
          <p:nvPr/>
        </p:nvSpPr>
        <p:spPr>
          <a:xfrm>
            <a:off x="1648287" y="2151727"/>
            <a:ext cx="8895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วันที่ 19 </a:t>
            </a:r>
            <a:r>
              <a:rPr lang="th-TH" sz="32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กย</a:t>
            </a:r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.62        อบรม </a:t>
            </a:r>
            <a:r>
              <a:rPr lang="en-US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EF</a:t>
            </a:r>
          </a:p>
          <a:p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วันที่ 20 </a:t>
            </a:r>
            <a:r>
              <a:rPr lang="th-TH" sz="32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กย</a:t>
            </a:r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.62        วิเคราะห์กิจกรรม </a:t>
            </a:r>
            <a:r>
              <a:rPr lang="en-US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DSPM+EF</a:t>
            </a:r>
          </a:p>
          <a:p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</a:t>
            </a:r>
            <a:r>
              <a:rPr lang="en-US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</a:t>
            </a:r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ทำแผนการอบรม อสม. กับ ผู้ปกครอง</a:t>
            </a:r>
          </a:p>
          <a:p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       ทำสมุดบันทึกการเยี่ยมบ้าน</a:t>
            </a:r>
          </a:p>
          <a:p>
            <a:r>
              <a:rPr lang="th-TH" sz="32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       กำหนดวันปฏิบัติงาน การเยี่ยมบ้าน</a:t>
            </a:r>
            <a:endParaRPr lang="en-US" sz="32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6ACEF-B636-4ECB-B16D-4490F9C705AD}"/>
              </a:ext>
            </a:extLst>
          </p:cNvPr>
          <p:cNvSpPr/>
          <p:nvPr/>
        </p:nvSpPr>
        <p:spPr>
          <a:xfrm>
            <a:off x="5202967" y="909507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กำหนดการ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41A351-19A8-4870-BADD-72B306B11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4500977"/>
            <a:ext cx="3827262" cy="2152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55DAF1-AC90-4068-A5A6-0425535A1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3" y="0"/>
            <a:ext cx="2707999" cy="2554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77DBF5-719C-4356-81ED-3532DCA45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8" y="256321"/>
            <a:ext cx="1639086" cy="163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069BE0-390E-4CA1-970A-515B044B0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64" y="3974140"/>
            <a:ext cx="2744548" cy="26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9">
            <a:extLst>
              <a:ext uri="{FF2B5EF4-FFF2-40B4-BE49-F238E27FC236}">
                <a16:creationId xmlns:a16="http://schemas.microsoft.com/office/drawing/2014/main" xmlns="" id="{E9161BD9-7DF5-4B00-8082-70CFE47F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547">
            <a:off x="811436" y="4570215"/>
            <a:ext cx="213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xmlns="" id="{2E07A560-4724-4FB3-8D77-A8826133DA0D}"/>
              </a:ext>
            </a:extLst>
          </p:cNvPr>
          <p:cNvSpPr/>
          <p:nvPr/>
        </p:nvSpPr>
        <p:spPr>
          <a:xfrm flipH="1">
            <a:off x="1450975" y="3068638"/>
            <a:ext cx="9290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altLang="zh-CN" sz="7200" b="1" dirty="0">
                <a:solidFill>
                  <a:srgbClr val="E3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+mn-lt"/>
              </a:rPr>
              <a:t>ขอบคุณค่ะ</a:t>
            </a:r>
            <a:endParaRPr lang="en-US" altLang="zh-CN" sz="7200" b="1" dirty="0">
              <a:solidFill>
                <a:srgbClr val="E33B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+mn-lt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xmlns="" id="{979B41E2-8503-46E7-9ACA-2F816B9A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219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>
            <a:extLst>
              <a:ext uri="{FF2B5EF4-FFF2-40B4-BE49-F238E27FC236}">
                <a16:creationId xmlns:a16="http://schemas.microsoft.com/office/drawing/2014/main" xmlns="" id="{92EEE6BD-671C-4DE0-A614-A809D0BE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/>
          <a:stretch>
            <a:fillRect/>
          </a:stretch>
        </p:blipFill>
        <p:spPr bwMode="auto">
          <a:xfrm>
            <a:off x="99978" y="2725738"/>
            <a:ext cx="38750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>
            <a:extLst>
              <a:ext uri="{FF2B5EF4-FFF2-40B4-BE49-F238E27FC236}">
                <a16:creationId xmlns:a16="http://schemas.microsoft.com/office/drawing/2014/main" xmlns="" id="{7BAC24C2-55EF-424B-8DBC-85A08C59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7"/>
          <a:stretch>
            <a:fillRect/>
          </a:stretch>
        </p:blipFill>
        <p:spPr bwMode="auto">
          <a:xfrm>
            <a:off x="9905199" y="2725738"/>
            <a:ext cx="22875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6F46E3A-622C-4D63-A617-C90357248239}"/>
              </a:ext>
            </a:extLst>
          </p:cNvPr>
          <p:cNvGrpSpPr/>
          <p:nvPr/>
        </p:nvGrpSpPr>
        <p:grpSpPr>
          <a:xfrm>
            <a:off x="688669" y="675863"/>
            <a:ext cx="10814662" cy="1126824"/>
            <a:chOff x="1240298" y="600870"/>
            <a:chExt cx="10814662" cy="1126824"/>
          </a:xfrm>
        </p:grpSpPr>
        <p:pic>
          <p:nvPicPr>
            <p:cNvPr id="55303" name="Picture 11">
              <a:extLst>
                <a:ext uri="{FF2B5EF4-FFF2-40B4-BE49-F238E27FC236}">
                  <a16:creationId xmlns:a16="http://schemas.microsoft.com/office/drawing/2014/main" xmlns="" id="{4FF3CB42-F51F-4508-AB7F-4E4ADD8FF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87335">
              <a:off x="1240298" y="631640"/>
              <a:ext cx="3860236" cy="1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2">
              <a:extLst>
                <a:ext uri="{FF2B5EF4-FFF2-40B4-BE49-F238E27FC236}">
                  <a16:creationId xmlns:a16="http://schemas.microsoft.com/office/drawing/2014/main" xmlns="" id="{9CDBC8D9-EA4F-442C-99B0-C145FD3EB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87976">
              <a:off x="4663720" y="600870"/>
              <a:ext cx="3860235" cy="101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13">
              <a:extLst>
                <a:ext uri="{FF2B5EF4-FFF2-40B4-BE49-F238E27FC236}">
                  <a16:creationId xmlns:a16="http://schemas.microsoft.com/office/drawing/2014/main" xmlns="" id="{ABB9BA6F-1634-4AEC-863B-95CAC7DD1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4552">
              <a:off x="8194725" y="713807"/>
              <a:ext cx="3860235" cy="101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3">
            <a:extLst>
              <a:ext uri="{FF2B5EF4-FFF2-40B4-BE49-F238E27FC236}">
                <a16:creationId xmlns:a16="http://schemas.microsoft.com/office/drawing/2014/main" xmlns="" id="{984D67E4-DD8F-4C5E-9CCB-DB027E1F9A61}"/>
              </a:ext>
            </a:extLst>
          </p:cNvPr>
          <p:cNvSpPr/>
          <p:nvPr/>
        </p:nvSpPr>
        <p:spPr>
          <a:xfrm>
            <a:off x="-12700" y="0"/>
            <a:ext cx="12192000" cy="153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สี่เหลี่ยมผืนผ้า 3">
            <a:extLst>
              <a:ext uri="{FF2B5EF4-FFF2-40B4-BE49-F238E27FC236}">
                <a16:creationId xmlns:a16="http://schemas.microsoft.com/office/drawing/2014/main" xmlns="" id="{6B526C6D-CC87-4BB9-99E3-050F5AB9BEB4}"/>
              </a:ext>
            </a:extLst>
          </p:cNvPr>
          <p:cNvSpPr/>
          <p:nvPr/>
        </p:nvSpPr>
        <p:spPr>
          <a:xfrm rot="10800000">
            <a:off x="-12700" y="5320006"/>
            <a:ext cx="12192000" cy="153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C6B836-C130-4C95-AEB6-04025EE33866}"/>
              </a:ext>
            </a:extLst>
          </p:cNvPr>
          <p:cNvGrpSpPr/>
          <p:nvPr/>
        </p:nvGrpSpPr>
        <p:grpSpPr>
          <a:xfrm>
            <a:off x="-29622" y="1518158"/>
            <a:ext cx="12123634" cy="3821685"/>
            <a:chOff x="-29622" y="1518158"/>
            <a:chExt cx="12123634" cy="3821685"/>
          </a:xfrm>
          <a:solidFill>
            <a:schemeClr val="accent5">
              <a:lumMod val="75000"/>
            </a:schemeClr>
          </a:solidFill>
        </p:grpSpPr>
        <p:sp>
          <p:nvSpPr>
            <p:cNvPr id="4" name="แผนผังลำดับงาน: ผสาน 4">
              <a:extLst>
                <a:ext uri="{FF2B5EF4-FFF2-40B4-BE49-F238E27FC236}">
                  <a16:creationId xmlns:a16="http://schemas.microsoft.com/office/drawing/2014/main" xmlns="" id="{9CAE7F81-A1BA-4C98-857A-2CC55B48DE97}"/>
                </a:ext>
              </a:extLst>
            </p:cNvPr>
            <p:cNvSpPr/>
            <p:nvPr/>
          </p:nvSpPr>
          <p:spPr>
            <a:xfrm>
              <a:off x="12700" y="152774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แผนผังลำดับงาน: ผสาน 6">
              <a:extLst>
                <a:ext uri="{FF2B5EF4-FFF2-40B4-BE49-F238E27FC236}">
                  <a16:creationId xmlns:a16="http://schemas.microsoft.com/office/drawing/2014/main" xmlns="" id="{3714FD55-E56E-451C-A5DC-CC1609EA0D4F}"/>
                </a:ext>
              </a:extLst>
            </p:cNvPr>
            <p:cNvSpPr/>
            <p:nvPr/>
          </p:nvSpPr>
          <p:spPr>
            <a:xfrm>
              <a:off x="1881933" y="1525934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แผนผังลำดับงาน: ผสาน 8">
              <a:extLst>
                <a:ext uri="{FF2B5EF4-FFF2-40B4-BE49-F238E27FC236}">
                  <a16:creationId xmlns:a16="http://schemas.microsoft.com/office/drawing/2014/main" xmlns="" id="{D4DE0886-89A9-48C5-B406-E3984D3D5D04}"/>
                </a:ext>
              </a:extLst>
            </p:cNvPr>
            <p:cNvSpPr/>
            <p:nvPr/>
          </p:nvSpPr>
          <p:spPr>
            <a:xfrm>
              <a:off x="3729394" y="1525934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แผนผังลำดับงาน: ผสาน 10">
              <a:extLst>
                <a:ext uri="{FF2B5EF4-FFF2-40B4-BE49-F238E27FC236}">
                  <a16:creationId xmlns:a16="http://schemas.microsoft.com/office/drawing/2014/main" xmlns="" id="{639E8B45-D7D3-4DFC-9C07-B50AE6945CE6}"/>
                </a:ext>
              </a:extLst>
            </p:cNvPr>
            <p:cNvSpPr/>
            <p:nvPr/>
          </p:nvSpPr>
          <p:spPr>
            <a:xfrm>
              <a:off x="5598627" y="1518158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แผนผังลำดับงาน: ผสาน 12">
              <a:extLst>
                <a:ext uri="{FF2B5EF4-FFF2-40B4-BE49-F238E27FC236}">
                  <a16:creationId xmlns:a16="http://schemas.microsoft.com/office/drawing/2014/main" xmlns="" id="{AD5C2A4E-1A12-4349-8740-6B4F0AEE7BD3}"/>
                </a:ext>
              </a:extLst>
            </p:cNvPr>
            <p:cNvSpPr/>
            <p:nvPr/>
          </p:nvSpPr>
          <p:spPr>
            <a:xfrm>
              <a:off x="7473879" y="152876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แผนผังลำดับงาน: ผสาน 14">
              <a:extLst>
                <a:ext uri="{FF2B5EF4-FFF2-40B4-BE49-F238E27FC236}">
                  <a16:creationId xmlns:a16="http://schemas.microsoft.com/office/drawing/2014/main" xmlns="" id="{72935F1D-1772-412F-BEC5-DF74A67D8FE7}"/>
                </a:ext>
              </a:extLst>
            </p:cNvPr>
            <p:cNvSpPr/>
            <p:nvPr/>
          </p:nvSpPr>
          <p:spPr>
            <a:xfrm>
              <a:off x="9343112" y="1520993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แผนผังลำดับงาน: ผสาน 16">
              <a:extLst>
                <a:ext uri="{FF2B5EF4-FFF2-40B4-BE49-F238E27FC236}">
                  <a16:creationId xmlns:a16="http://schemas.microsoft.com/office/drawing/2014/main" xmlns="" id="{5BE7D9DA-8090-4967-8DA8-2670D2827B7F}"/>
                </a:ext>
              </a:extLst>
            </p:cNvPr>
            <p:cNvSpPr/>
            <p:nvPr/>
          </p:nvSpPr>
          <p:spPr>
            <a:xfrm>
              <a:off x="11190573" y="1520993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แผนผังลำดับงาน: ผสาน 4">
              <a:extLst>
                <a:ext uri="{FF2B5EF4-FFF2-40B4-BE49-F238E27FC236}">
                  <a16:creationId xmlns:a16="http://schemas.microsoft.com/office/drawing/2014/main" xmlns="" id="{DC51B51B-7019-4FFE-BB9B-049150133C13}"/>
                </a:ext>
              </a:extLst>
            </p:cNvPr>
            <p:cNvSpPr/>
            <p:nvPr/>
          </p:nvSpPr>
          <p:spPr>
            <a:xfrm rot="10800000">
              <a:off x="-29622" y="4773041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แผนผังลำดับงาน: ผสาน 6">
              <a:extLst>
                <a:ext uri="{FF2B5EF4-FFF2-40B4-BE49-F238E27FC236}">
                  <a16:creationId xmlns:a16="http://schemas.microsoft.com/office/drawing/2014/main" xmlns="" id="{3E7F2058-9446-49C5-A838-D702060BA31E}"/>
                </a:ext>
              </a:extLst>
            </p:cNvPr>
            <p:cNvSpPr/>
            <p:nvPr/>
          </p:nvSpPr>
          <p:spPr>
            <a:xfrm rot="10800000">
              <a:off x="1839611" y="4771226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แผนผังลำดับงาน: ผสาน 8">
              <a:extLst>
                <a:ext uri="{FF2B5EF4-FFF2-40B4-BE49-F238E27FC236}">
                  <a16:creationId xmlns:a16="http://schemas.microsoft.com/office/drawing/2014/main" xmlns="" id="{F49A5866-392E-4765-B583-D96B98352096}"/>
                </a:ext>
              </a:extLst>
            </p:cNvPr>
            <p:cNvSpPr/>
            <p:nvPr/>
          </p:nvSpPr>
          <p:spPr>
            <a:xfrm rot="10800000">
              <a:off x="3687072" y="4771226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แผนผังลำดับงาน: ผสาน 10">
              <a:extLst>
                <a:ext uri="{FF2B5EF4-FFF2-40B4-BE49-F238E27FC236}">
                  <a16:creationId xmlns:a16="http://schemas.microsoft.com/office/drawing/2014/main" xmlns="" id="{3E31D6FB-EC41-4945-9C9E-88051F3FE1D6}"/>
                </a:ext>
              </a:extLst>
            </p:cNvPr>
            <p:cNvSpPr/>
            <p:nvPr/>
          </p:nvSpPr>
          <p:spPr>
            <a:xfrm rot="10800000">
              <a:off x="5556305" y="4763450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แผนผังลำดับงาน: ผสาน 12">
              <a:extLst>
                <a:ext uri="{FF2B5EF4-FFF2-40B4-BE49-F238E27FC236}">
                  <a16:creationId xmlns:a16="http://schemas.microsoft.com/office/drawing/2014/main" xmlns="" id="{4FF67D1C-7743-485D-BCC7-405399FFE845}"/>
                </a:ext>
              </a:extLst>
            </p:cNvPr>
            <p:cNvSpPr/>
            <p:nvPr/>
          </p:nvSpPr>
          <p:spPr>
            <a:xfrm rot="10800000">
              <a:off x="7431557" y="4774061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แผนผังลำดับงาน: ผสาน 14">
              <a:extLst>
                <a:ext uri="{FF2B5EF4-FFF2-40B4-BE49-F238E27FC236}">
                  <a16:creationId xmlns:a16="http://schemas.microsoft.com/office/drawing/2014/main" xmlns="" id="{14501FD6-5D1D-4CF2-9C26-2514C768EF19}"/>
                </a:ext>
              </a:extLst>
            </p:cNvPr>
            <p:cNvSpPr/>
            <p:nvPr/>
          </p:nvSpPr>
          <p:spPr>
            <a:xfrm rot="10800000">
              <a:off x="9300790" y="4766285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แผนผังลำดับงาน: ผสาน 16">
              <a:extLst>
                <a:ext uri="{FF2B5EF4-FFF2-40B4-BE49-F238E27FC236}">
                  <a16:creationId xmlns:a16="http://schemas.microsoft.com/office/drawing/2014/main" xmlns="" id="{A576DF88-54C8-4EC4-BB8F-ABCE46A166E5}"/>
                </a:ext>
              </a:extLst>
            </p:cNvPr>
            <p:cNvSpPr/>
            <p:nvPr/>
          </p:nvSpPr>
          <p:spPr>
            <a:xfrm rot="10800000">
              <a:off x="11148251" y="4766285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8151026-2C34-4880-8F1A-DB4657F1DA3F}"/>
              </a:ext>
            </a:extLst>
          </p:cNvPr>
          <p:cNvGrpSpPr/>
          <p:nvPr/>
        </p:nvGrpSpPr>
        <p:grpSpPr>
          <a:xfrm>
            <a:off x="907465" y="1518158"/>
            <a:ext cx="10253486" cy="3821685"/>
            <a:chOff x="907465" y="1518158"/>
            <a:chExt cx="10253486" cy="3821685"/>
          </a:xfrm>
          <a:solidFill>
            <a:srgbClr val="FF66FF"/>
          </a:solidFill>
        </p:grpSpPr>
        <p:sp>
          <p:nvSpPr>
            <p:cNvPr id="5" name="แผนผังลำดับงาน: ผสาน 5">
              <a:extLst>
                <a:ext uri="{FF2B5EF4-FFF2-40B4-BE49-F238E27FC236}">
                  <a16:creationId xmlns:a16="http://schemas.microsoft.com/office/drawing/2014/main" xmlns="" id="{C6CEF566-AAC4-4351-8F64-EEB56EDA52DE}"/>
                </a:ext>
              </a:extLst>
            </p:cNvPr>
            <p:cNvSpPr/>
            <p:nvPr/>
          </p:nvSpPr>
          <p:spPr>
            <a:xfrm>
              <a:off x="945761" y="152774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แผนผังลำดับงาน: ผสาน 7">
              <a:extLst>
                <a:ext uri="{FF2B5EF4-FFF2-40B4-BE49-F238E27FC236}">
                  <a16:creationId xmlns:a16="http://schemas.microsoft.com/office/drawing/2014/main" xmlns="" id="{8F9297BB-F0C7-4661-8506-9C916C4527AF}"/>
                </a:ext>
              </a:extLst>
            </p:cNvPr>
            <p:cNvSpPr/>
            <p:nvPr/>
          </p:nvSpPr>
          <p:spPr>
            <a:xfrm>
              <a:off x="2796333" y="1525934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แผนผังลำดับงาน: ผสาน 9">
              <a:extLst>
                <a:ext uri="{FF2B5EF4-FFF2-40B4-BE49-F238E27FC236}">
                  <a16:creationId xmlns:a16="http://schemas.microsoft.com/office/drawing/2014/main" xmlns="" id="{A4AB6474-42E6-4A5D-8E54-413454DEA9D5}"/>
                </a:ext>
              </a:extLst>
            </p:cNvPr>
            <p:cNvSpPr/>
            <p:nvPr/>
          </p:nvSpPr>
          <p:spPr>
            <a:xfrm>
              <a:off x="4662455" y="1525934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แผนผังลำดับงาน: ผสาน 11">
              <a:extLst>
                <a:ext uri="{FF2B5EF4-FFF2-40B4-BE49-F238E27FC236}">
                  <a16:creationId xmlns:a16="http://schemas.microsoft.com/office/drawing/2014/main" xmlns="" id="{BEDA410C-50AB-415B-8B5E-B15C5308C591}"/>
                </a:ext>
              </a:extLst>
            </p:cNvPr>
            <p:cNvSpPr/>
            <p:nvPr/>
          </p:nvSpPr>
          <p:spPr>
            <a:xfrm>
              <a:off x="6513027" y="1518158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แผนผังลำดับงาน: ผสาน 13">
              <a:extLst>
                <a:ext uri="{FF2B5EF4-FFF2-40B4-BE49-F238E27FC236}">
                  <a16:creationId xmlns:a16="http://schemas.microsoft.com/office/drawing/2014/main" xmlns="" id="{FEF56118-B158-4360-AC26-F90884B6D961}"/>
                </a:ext>
              </a:extLst>
            </p:cNvPr>
            <p:cNvSpPr/>
            <p:nvPr/>
          </p:nvSpPr>
          <p:spPr>
            <a:xfrm>
              <a:off x="8406940" y="152876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แผนผังลำดับงาน: ผสาน 15">
              <a:extLst>
                <a:ext uri="{FF2B5EF4-FFF2-40B4-BE49-F238E27FC236}">
                  <a16:creationId xmlns:a16="http://schemas.microsoft.com/office/drawing/2014/main" xmlns="" id="{C9F722C5-ADFA-4DA6-84DF-B46FA300B3C3}"/>
                </a:ext>
              </a:extLst>
            </p:cNvPr>
            <p:cNvSpPr/>
            <p:nvPr/>
          </p:nvSpPr>
          <p:spPr>
            <a:xfrm>
              <a:off x="10257512" y="1520993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แผนผังลำดับงาน: ผสาน 11">
              <a:extLst>
                <a:ext uri="{FF2B5EF4-FFF2-40B4-BE49-F238E27FC236}">
                  <a16:creationId xmlns:a16="http://schemas.microsoft.com/office/drawing/2014/main" xmlns="" id="{137D2C01-DA50-4401-BFAD-DADA4A3AB4F8}"/>
                </a:ext>
              </a:extLst>
            </p:cNvPr>
            <p:cNvSpPr/>
            <p:nvPr/>
          </p:nvSpPr>
          <p:spPr>
            <a:xfrm rot="10800000">
              <a:off x="6470705" y="4763450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แผนผังลำดับงาน: ผสาน 13">
              <a:extLst>
                <a:ext uri="{FF2B5EF4-FFF2-40B4-BE49-F238E27FC236}">
                  <a16:creationId xmlns:a16="http://schemas.microsoft.com/office/drawing/2014/main" xmlns="" id="{2F11A05F-E21E-44CF-8FC4-707E1EF8B7B6}"/>
                </a:ext>
              </a:extLst>
            </p:cNvPr>
            <p:cNvSpPr/>
            <p:nvPr/>
          </p:nvSpPr>
          <p:spPr>
            <a:xfrm rot="10800000">
              <a:off x="8364618" y="4774061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แผนผังลำดับงาน: ผสาน 15">
              <a:extLst>
                <a:ext uri="{FF2B5EF4-FFF2-40B4-BE49-F238E27FC236}">
                  <a16:creationId xmlns:a16="http://schemas.microsoft.com/office/drawing/2014/main" xmlns="" id="{FC834D60-57F6-4781-BBEE-8CA461A82AE2}"/>
                </a:ext>
              </a:extLst>
            </p:cNvPr>
            <p:cNvSpPr/>
            <p:nvPr/>
          </p:nvSpPr>
          <p:spPr>
            <a:xfrm rot="10800000">
              <a:off x="10215190" y="4766285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แผนผังลำดับงาน: ผสาน 5">
              <a:extLst>
                <a:ext uri="{FF2B5EF4-FFF2-40B4-BE49-F238E27FC236}">
                  <a16:creationId xmlns:a16="http://schemas.microsoft.com/office/drawing/2014/main" xmlns="" id="{306F45A4-18C3-4F96-9D8A-7597EFB8CF3F}"/>
                </a:ext>
              </a:extLst>
            </p:cNvPr>
            <p:cNvSpPr/>
            <p:nvPr/>
          </p:nvSpPr>
          <p:spPr>
            <a:xfrm rot="10800000">
              <a:off x="907465" y="4771226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แผนผังลำดับงาน: ผสาน 7">
              <a:extLst>
                <a:ext uri="{FF2B5EF4-FFF2-40B4-BE49-F238E27FC236}">
                  <a16:creationId xmlns:a16="http://schemas.microsoft.com/office/drawing/2014/main" xmlns="" id="{4381C66E-4BBF-4717-965E-9602A0133422}"/>
                </a:ext>
              </a:extLst>
            </p:cNvPr>
            <p:cNvSpPr/>
            <p:nvPr/>
          </p:nvSpPr>
          <p:spPr>
            <a:xfrm rot="10800000">
              <a:off x="2765811" y="475138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แผนผังลำดับงาน: ผสาน 9">
              <a:extLst>
                <a:ext uri="{FF2B5EF4-FFF2-40B4-BE49-F238E27FC236}">
                  <a16:creationId xmlns:a16="http://schemas.microsoft.com/office/drawing/2014/main" xmlns="" id="{6604A6C5-0C8B-448B-B04C-2F2F56583E8E}"/>
                </a:ext>
              </a:extLst>
            </p:cNvPr>
            <p:cNvSpPr/>
            <p:nvPr/>
          </p:nvSpPr>
          <p:spPr>
            <a:xfrm rot="10800000">
              <a:off x="4624159" y="4751389"/>
              <a:ext cx="903439" cy="56578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D8652D1-ED9D-4003-B978-D7D0BBBB406A}"/>
              </a:ext>
            </a:extLst>
          </p:cNvPr>
          <p:cNvSpPr txBox="1"/>
          <p:nvPr/>
        </p:nvSpPr>
        <p:spPr>
          <a:xfrm>
            <a:off x="128294" y="1909924"/>
            <a:ext cx="11910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รายงานความก้าวหน้า</a:t>
            </a:r>
          </a:p>
          <a:p>
            <a:pPr algn="ctr"/>
            <a:r>
              <a:rPr lang="th-TH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  <a:sym typeface="+mn-lt"/>
              </a:rPr>
              <a:t>การสร้างเสริมความเข้มแข็งกลไกส่งเสริมสุขภาวะเด็กปฐมวัยระดับอำเภอ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9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A8387E-6576-45B3-ABE5-0F541F785FBC}"/>
              </a:ext>
            </a:extLst>
          </p:cNvPr>
          <p:cNvSpPr/>
          <p:nvPr/>
        </p:nvSpPr>
        <p:spPr>
          <a:xfrm>
            <a:off x="0" y="241186"/>
            <a:ext cx="11958221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การประชุมคณะกรรมการพัฒนาคุณชีวิตและระบบสุขภาพอำเภอ (พ</a:t>
            </a:r>
            <a:r>
              <a:rPr lang="th-TH" sz="3800" b="1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ชอ</a:t>
            </a:r>
            <a:r>
              <a:rPr lang="en-US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.</a:t>
            </a: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</a:t>
            </a:r>
            <a:endParaRPr lang="en-US" sz="38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algn="ctr">
              <a:lnSpc>
                <a:spcPct val="115000"/>
              </a:lnSpc>
            </a:pP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ครั้งที่ </a:t>
            </a:r>
            <a:r>
              <a:rPr lang="en-US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</a:t>
            </a: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/</a:t>
            </a:r>
            <a:r>
              <a:rPr lang="en-US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2562 </a:t>
            </a: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วันอังคารที่ </a:t>
            </a:r>
            <a:r>
              <a:rPr lang="en-US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28 </a:t>
            </a:r>
            <a:r>
              <a:rPr lang="th-TH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พฤษภาคม </a:t>
            </a:r>
            <a:r>
              <a:rPr lang="en-US" sz="38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2562</a:t>
            </a:r>
            <a:endParaRPr lang="en-US" sz="38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198CF2-FEDD-4738-9DC4-256617A2E163}"/>
              </a:ext>
            </a:extLst>
          </p:cNvPr>
          <p:cNvSpPr/>
          <p:nvPr/>
        </p:nvSpPr>
        <p:spPr>
          <a:xfrm>
            <a:off x="79898" y="2031637"/>
            <a:ext cx="11798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วางแผนดำเนินโครงการฯ ตามยุทธศาสตร์ในการพัฒนาเด็กปฐมวัยและสตรีมีครรภ์ 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แบ่งออกเป็น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กลุ่ม ดังนี้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479C83-40C0-47F0-AC98-A4F7D48D6005}"/>
              </a:ext>
            </a:extLst>
          </p:cNvPr>
          <p:cNvSpPr/>
          <p:nvPr/>
        </p:nvSpPr>
        <p:spPr>
          <a:xfrm>
            <a:off x="2709168" y="3461989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IT๙" panose="020B0500040200020003" pitchFamily="34" charset="-34"/>
              <a:buChar char="-"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ด้านการศึกษา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IT๙" panose="020B0500040200020003" pitchFamily="34" charset="-34"/>
              <a:buChar char="-"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ด้านสุขภาพ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H SarabunIT๙" panose="020B0500040200020003" pitchFamily="34" charset="-34"/>
              <a:buChar char="-"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ด้านโครงสร้าง และงบประมาณ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708C85-50A9-4AF2-ABA2-171209E6C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8" y="4767309"/>
            <a:ext cx="2787588" cy="2090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A11948-BE3E-4E72-8397-E2286FFD0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9" y="4356852"/>
            <a:ext cx="2787588" cy="2322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920336-DF35-4617-A054-658B14A00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02" y="257024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E909045-1649-43E8-9B25-C0395CCE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47603"/>
              </p:ext>
            </p:extLst>
          </p:nvPr>
        </p:nvGraphicFramePr>
        <p:xfrm>
          <a:off x="911441" y="1586580"/>
          <a:ext cx="10369118" cy="460246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860863">
                  <a:extLst>
                    <a:ext uri="{9D8B030D-6E8A-4147-A177-3AD203B41FA5}">
                      <a16:colId xmlns:a16="http://schemas.microsoft.com/office/drawing/2014/main" xmlns="" val="467152119"/>
                    </a:ext>
                  </a:extLst>
                </a:gridCol>
                <a:gridCol w="4173428">
                  <a:extLst>
                    <a:ext uri="{9D8B030D-6E8A-4147-A177-3AD203B41FA5}">
                      <a16:colId xmlns:a16="http://schemas.microsoft.com/office/drawing/2014/main" xmlns="" val="435265161"/>
                    </a:ext>
                  </a:extLst>
                </a:gridCol>
                <a:gridCol w="2334827">
                  <a:extLst>
                    <a:ext uri="{9D8B030D-6E8A-4147-A177-3AD203B41FA5}">
                      <a16:colId xmlns:a16="http://schemas.microsoft.com/office/drawing/2014/main" xmlns="" val="3803861006"/>
                    </a:ext>
                  </a:extLst>
                </a:gridCol>
              </a:tblGrid>
              <a:tr h="114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แผนยุทธศาสตร์</a:t>
                      </a:r>
                      <a:endParaRPr lang="en-US" sz="16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</a:t>
                      </a:r>
                      <a:endParaRPr lang="en-US" sz="16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ผู้รับผิดชอบ</a:t>
                      </a:r>
                      <a:endParaRPr lang="en-US" sz="16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extLst>
                  <a:ext uri="{0D108BD9-81ED-4DB2-BD59-A6C34878D82A}">
                    <a16:rowId xmlns:a16="http://schemas.microsoft.com/office/drawing/2014/main" xmlns="" val="1600509009"/>
                  </a:ext>
                </a:extLst>
              </a:tr>
              <a:tr h="196101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การพัฒนาศักยภาพครอบครัว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ให้ความอบอุ่น แข็งแรง มีคุณธรรม จริยธรรม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 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โรงเรียนพ่อแม่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นำกิจกรรม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เข้าสู่โรงเรียนพ่อแม่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จัดทำหลักสูตร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กำหนดกิจกรรมที่ชัดเจนนำ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เข้าชมรมผู้สูงอายุ               ทุกตำบล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สต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รพ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ช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ศพด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 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extLst>
                  <a:ext uri="{0D108BD9-81ED-4DB2-BD59-A6C34878D82A}">
                    <a16:rowId xmlns:a16="http://schemas.microsoft.com/office/drawing/2014/main" xmlns="" val="1231635112"/>
                  </a:ext>
                </a:extLst>
              </a:tr>
              <a:tr h="178186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การพัฒนาสถานศึกษา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การพัฒนาสมอง เพื่อชีวิตที่สำเร็จ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191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ส่งเสริมการเจริญเติบโต ติดตามส่งต่อ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จัดอบรม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สำหรับครู เจ้าหน้าที่สาธารณสุข ผู้ปกครอง และอสม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ติดตามการประเมินผลเด็กแบบ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EF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ทุก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เดือน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อบรมศูนย์พัฒนาเด็กเล็ก ตามมาตรฐานการศึกษาปฐมวัยแห่งชาติ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2562 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ทีมวิชาการฯ คณะพยาบาลศาสตร์ ม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มหิดล (นัดหมายการจัดอบรมในวันเสาร์ที่ 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29 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มิ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ย</a:t>
                      </a:r>
                      <a:r>
                        <a:rPr lang="en-GB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.62</a:t>
                      </a: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)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extLst>
                  <a:ext uri="{0D108BD9-81ED-4DB2-BD59-A6C34878D82A}">
                    <a16:rowId xmlns:a16="http://schemas.microsoft.com/office/drawing/2014/main" xmlns="" val="359226004"/>
                  </a:ext>
                </a:extLst>
              </a:tr>
              <a:tr h="438955"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การพัฒนาและนำใช้ฐานข้อมูล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จัดตั้งอนุกรรมการเรื่องฐานข้อมูล</a:t>
                      </a:r>
                      <a:endParaRPr lang="en-US" sz="14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เลขา พ</a:t>
                      </a:r>
                      <a:r>
                        <a:rPr lang="th-TH" sz="2000" dirty="0" err="1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ชอ</a:t>
                      </a:r>
                      <a:r>
                        <a:rPr lang="en-US" sz="20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endParaRPr lang="en-US" sz="1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43814" marR="43814" marT="0" marB="0"/>
                </a:tc>
                <a:extLst>
                  <a:ext uri="{0D108BD9-81ED-4DB2-BD59-A6C34878D82A}">
                    <a16:rowId xmlns:a16="http://schemas.microsoft.com/office/drawing/2014/main" xmlns="" val="123572561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24E919-5700-432B-97D9-4C97980E18BC}"/>
              </a:ext>
            </a:extLst>
          </p:cNvPr>
          <p:cNvSpPr/>
          <p:nvPr/>
        </p:nvSpPr>
        <p:spPr>
          <a:xfrm>
            <a:off x="911441" y="580178"/>
            <a:ext cx="230063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ด้านการศึกษา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00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358EBCF-DBC3-4AB2-824A-1797F822D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77956"/>
              </p:ext>
            </p:extLst>
          </p:nvPr>
        </p:nvGraphicFramePr>
        <p:xfrm>
          <a:off x="862613" y="1309606"/>
          <a:ext cx="10466773" cy="511759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54928">
                  <a:extLst>
                    <a:ext uri="{9D8B030D-6E8A-4147-A177-3AD203B41FA5}">
                      <a16:colId xmlns:a16="http://schemas.microsoft.com/office/drawing/2014/main" xmlns="" val="1740631517"/>
                    </a:ext>
                  </a:extLst>
                </a:gridCol>
                <a:gridCol w="5211192">
                  <a:extLst>
                    <a:ext uri="{9D8B030D-6E8A-4147-A177-3AD203B41FA5}">
                      <a16:colId xmlns:a16="http://schemas.microsoft.com/office/drawing/2014/main" xmlns="" val="1653155422"/>
                    </a:ext>
                  </a:extLst>
                </a:gridCol>
                <a:gridCol w="3000653">
                  <a:extLst>
                    <a:ext uri="{9D8B030D-6E8A-4147-A177-3AD203B41FA5}">
                      <a16:colId xmlns:a16="http://schemas.microsoft.com/office/drawing/2014/main" xmlns="" val="78156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แผนยุทธศาสตร์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ผู้รับผิดชอบ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6553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การพัฒนาศักยภาพครอบครัว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265" marR="0" indent="-88265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เด็กอายุ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0-2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จัดโครงการตั้งครรภ์เมื่อพร้อม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การให้ความรู้เรื่องสุขศึกษาในโรงเรียน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อสม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เยี่ยมบ้าน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เตรียมความพร้อมก่อนการตั้งครรภ์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จัดตั้งโรงเรียนพ่อแม่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ติดตามวางแผนครอบครัว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88265" marR="0" indent="-88265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เด็ก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0-5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อสม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เยี่ยมบ้าน ชั่งน้ำหนัก/วัดส่วนสูง ทุก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 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เดือน 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ตรวจพัฒนาการเด็กตามช่วงวัย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จัดอบรมให้ความรู้เกี่ยวกับการประเมินพัฒนาการเด็ก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รพ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สต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รพ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ช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อสม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18530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1FCF01-63F0-4EF1-B890-21CF284792E6}"/>
              </a:ext>
            </a:extLst>
          </p:cNvPr>
          <p:cNvSpPr/>
          <p:nvPr/>
        </p:nvSpPr>
        <p:spPr>
          <a:xfrm>
            <a:off x="862613" y="430802"/>
            <a:ext cx="204414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thaiDi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2. ด้านสุขภาพ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87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B6AF4F3-CE52-4E60-8BF0-9D1D0873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64444"/>
              </p:ext>
            </p:extLst>
          </p:nvPr>
        </p:nvGraphicFramePr>
        <p:xfrm>
          <a:off x="381740" y="2560923"/>
          <a:ext cx="11540971" cy="259384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74524">
                  <a:extLst>
                    <a:ext uri="{9D8B030D-6E8A-4147-A177-3AD203B41FA5}">
                      <a16:colId xmlns:a16="http://schemas.microsoft.com/office/drawing/2014/main" xmlns="" val="1113813803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xmlns="" val="1598561666"/>
                    </a:ext>
                  </a:extLst>
                </a:gridCol>
                <a:gridCol w="2991775">
                  <a:extLst>
                    <a:ext uri="{9D8B030D-6E8A-4147-A177-3AD203B41FA5}">
                      <a16:colId xmlns:a16="http://schemas.microsoft.com/office/drawing/2014/main" xmlns="" val="836344743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แผนยุทธศาสตร์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ผู้รับผิดชอบ</a:t>
                      </a:r>
                      <a:endParaRPr lang="en-US" sz="18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316737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108585" marR="0" indent="-9017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.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การพัฒนาคุณภาพชีวิตสถานศึกษา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การพัฒนาอาคาร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,</a:t>
                      </a: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สถานที่ ให้เหมาะสมกับเด็กปฐมวัย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มีสิ่งแวดล้อมที่เหมาะแก่การเรียนรู้และปลอดภัยสำหรับ                   เด็กปฐมวัย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ส่งเสริมการเรียนรู้ของเด็กให้เหมาะสมกับวัย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มีการกระตุ้นพัฒนาการให้สมวัยด้วยเครื่องมือ </a:t>
                      </a:r>
                      <a:r>
                        <a:rPr lang="en-US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DSPM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องค์กรปกครองส่วนท้องถิ่น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ศูนย์พัฒนาเด็กเล็ก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โรงพยาบาลชุมชม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  <a:p>
                      <a:pPr marL="342900" marR="0" lvl="0" indent="-34290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</a:pPr>
                      <a:r>
                        <a:rPr lang="th-TH" sz="2400" dirty="0">
                          <a:effectLst/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โรงพยาบาลส่งเสริมสุขภาพ</a:t>
                      </a:r>
                      <a:endParaRPr lang="en-US" sz="24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23713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21F2A3-BD13-4CD7-9F8D-D4175110574D}"/>
              </a:ext>
            </a:extLst>
          </p:cNvPr>
          <p:cNvSpPr/>
          <p:nvPr/>
        </p:nvSpPr>
        <p:spPr>
          <a:xfrm>
            <a:off x="381740" y="741521"/>
            <a:ext cx="583685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ด้านโครงสร้าง งบประมาณและสิ่งแวดล้อม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084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3">
            <a:extLst>
              <a:ext uri="{FF2B5EF4-FFF2-40B4-BE49-F238E27FC236}">
                <a16:creationId xmlns:a16="http://schemas.microsoft.com/office/drawing/2014/main" xmlns="" id="{984D67E4-DD8F-4C5E-9CCB-DB027E1F9A61}"/>
              </a:ext>
            </a:extLst>
          </p:cNvPr>
          <p:cNvSpPr/>
          <p:nvPr/>
        </p:nvSpPr>
        <p:spPr>
          <a:xfrm>
            <a:off x="-12700" y="0"/>
            <a:ext cx="12192000" cy="153021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แผนผังลำดับงาน: ผสาน 4">
            <a:extLst>
              <a:ext uri="{FF2B5EF4-FFF2-40B4-BE49-F238E27FC236}">
                <a16:creationId xmlns:a16="http://schemas.microsoft.com/office/drawing/2014/main" xmlns="" id="{9CAE7F81-A1BA-4C98-857A-2CC55B48DE97}"/>
              </a:ext>
            </a:extLst>
          </p:cNvPr>
          <p:cNvSpPr/>
          <p:nvPr/>
        </p:nvSpPr>
        <p:spPr>
          <a:xfrm>
            <a:off x="12700" y="1527749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แผนผังลำดับงาน: ผสาน 5">
            <a:extLst>
              <a:ext uri="{FF2B5EF4-FFF2-40B4-BE49-F238E27FC236}">
                <a16:creationId xmlns:a16="http://schemas.microsoft.com/office/drawing/2014/main" xmlns="" id="{C6CEF566-AAC4-4351-8F64-EEB56EDA52DE}"/>
              </a:ext>
            </a:extLst>
          </p:cNvPr>
          <p:cNvSpPr/>
          <p:nvPr/>
        </p:nvSpPr>
        <p:spPr>
          <a:xfrm>
            <a:off x="945761" y="1527749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แผนผังลำดับงาน: ผสาน 6">
            <a:extLst>
              <a:ext uri="{FF2B5EF4-FFF2-40B4-BE49-F238E27FC236}">
                <a16:creationId xmlns:a16="http://schemas.microsoft.com/office/drawing/2014/main" xmlns="" id="{3714FD55-E56E-451C-A5DC-CC1609EA0D4F}"/>
              </a:ext>
            </a:extLst>
          </p:cNvPr>
          <p:cNvSpPr/>
          <p:nvPr/>
        </p:nvSpPr>
        <p:spPr>
          <a:xfrm>
            <a:off x="1881933" y="1525934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แผนผังลำดับงาน: ผสาน 7">
            <a:extLst>
              <a:ext uri="{FF2B5EF4-FFF2-40B4-BE49-F238E27FC236}">
                <a16:creationId xmlns:a16="http://schemas.microsoft.com/office/drawing/2014/main" xmlns="" id="{8F9297BB-F0C7-4661-8506-9C916C4527AF}"/>
              </a:ext>
            </a:extLst>
          </p:cNvPr>
          <p:cNvSpPr/>
          <p:nvPr/>
        </p:nvSpPr>
        <p:spPr>
          <a:xfrm>
            <a:off x="2796333" y="1525934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ำดับงาน: ผสาน 8">
            <a:extLst>
              <a:ext uri="{FF2B5EF4-FFF2-40B4-BE49-F238E27FC236}">
                <a16:creationId xmlns:a16="http://schemas.microsoft.com/office/drawing/2014/main" xmlns="" id="{D4DE0886-89A9-48C5-B406-E3984D3D5D04}"/>
              </a:ext>
            </a:extLst>
          </p:cNvPr>
          <p:cNvSpPr/>
          <p:nvPr/>
        </p:nvSpPr>
        <p:spPr>
          <a:xfrm>
            <a:off x="3729394" y="1525934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แผนผังลำดับงาน: ผสาน 9">
            <a:extLst>
              <a:ext uri="{FF2B5EF4-FFF2-40B4-BE49-F238E27FC236}">
                <a16:creationId xmlns:a16="http://schemas.microsoft.com/office/drawing/2014/main" xmlns="" id="{A4AB6474-42E6-4A5D-8E54-413454DEA9D5}"/>
              </a:ext>
            </a:extLst>
          </p:cNvPr>
          <p:cNvSpPr/>
          <p:nvPr/>
        </p:nvSpPr>
        <p:spPr>
          <a:xfrm>
            <a:off x="4662455" y="1525934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แผนผังลำดับงาน: ผสาน 10">
            <a:extLst>
              <a:ext uri="{FF2B5EF4-FFF2-40B4-BE49-F238E27FC236}">
                <a16:creationId xmlns:a16="http://schemas.microsoft.com/office/drawing/2014/main" xmlns="" id="{639E8B45-D7D3-4DFC-9C07-B50AE6945CE6}"/>
              </a:ext>
            </a:extLst>
          </p:cNvPr>
          <p:cNvSpPr/>
          <p:nvPr/>
        </p:nvSpPr>
        <p:spPr>
          <a:xfrm>
            <a:off x="5598627" y="1518158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ำดับงาน: ผสาน 11">
            <a:extLst>
              <a:ext uri="{FF2B5EF4-FFF2-40B4-BE49-F238E27FC236}">
                <a16:creationId xmlns:a16="http://schemas.microsoft.com/office/drawing/2014/main" xmlns="" id="{BEDA410C-50AB-415B-8B5E-B15C5308C591}"/>
              </a:ext>
            </a:extLst>
          </p:cNvPr>
          <p:cNvSpPr/>
          <p:nvPr/>
        </p:nvSpPr>
        <p:spPr>
          <a:xfrm>
            <a:off x="6513027" y="1518158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ำดับงาน: ผสาน 12">
            <a:extLst>
              <a:ext uri="{FF2B5EF4-FFF2-40B4-BE49-F238E27FC236}">
                <a16:creationId xmlns:a16="http://schemas.microsoft.com/office/drawing/2014/main" xmlns="" id="{AD5C2A4E-1A12-4349-8740-6B4F0AEE7BD3}"/>
              </a:ext>
            </a:extLst>
          </p:cNvPr>
          <p:cNvSpPr/>
          <p:nvPr/>
        </p:nvSpPr>
        <p:spPr>
          <a:xfrm>
            <a:off x="7473879" y="1528769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แผนผังลำดับงาน: ผสาน 13">
            <a:extLst>
              <a:ext uri="{FF2B5EF4-FFF2-40B4-BE49-F238E27FC236}">
                <a16:creationId xmlns:a16="http://schemas.microsoft.com/office/drawing/2014/main" xmlns="" id="{FEF56118-B158-4360-AC26-F90884B6D961}"/>
              </a:ext>
            </a:extLst>
          </p:cNvPr>
          <p:cNvSpPr/>
          <p:nvPr/>
        </p:nvSpPr>
        <p:spPr>
          <a:xfrm>
            <a:off x="8406940" y="1528769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ผสาน 14">
            <a:extLst>
              <a:ext uri="{FF2B5EF4-FFF2-40B4-BE49-F238E27FC236}">
                <a16:creationId xmlns:a16="http://schemas.microsoft.com/office/drawing/2014/main" xmlns="" id="{72935F1D-1772-412F-BEC5-DF74A67D8FE7}"/>
              </a:ext>
            </a:extLst>
          </p:cNvPr>
          <p:cNvSpPr/>
          <p:nvPr/>
        </p:nvSpPr>
        <p:spPr>
          <a:xfrm>
            <a:off x="9343112" y="1520993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ำดับงาน: ผสาน 15">
            <a:extLst>
              <a:ext uri="{FF2B5EF4-FFF2-40B4-BE49-F238E27FC236}">
                <a16:creationId xmlns:a16="http://schemas.microsoft.com/office/drawing/2014/main" xmlns="" id="{C9F722C5-ADFA-4DA6-84DF-B46FA300B3C3}"/>
              </a:ext>
            </a:extLst>
          </p:cNvPr>
          <p:cNvSpPr/>
          <p:nvPr/>
        </p:nvSpPr>
        <p:spPr>
          <a:xfrm>
            <a:off x="10257512" y="1520993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แผนผังลำดับงาน: ผสาน 16">
            <a:extLst>
              <a:ext uri="{FF2B5EF4-FFF2-40B4-BE49-F238E27FC236}">
                <a16:creationId xmlns:a16="http://schemas.microsoft.com/office/drawing/2014/main" xmlns="" id="{5BE7D9DA-8090-4967-8DA8-2670D2827B7F}"/>
              </a:ext>
            </a:extLst>
          </p:cNvPr>
          <p:cNvSpPr/>
          <p:nvPr/>
        </p:nvSpPr>
        <p:spPr>
          <a:xfrm>
            <a:off x="11190573" y="1520993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3">
            <a:extLst>
              <a:ext uri="{FF2B5EF4-FFF2-40B4-BE49-F238E27FC236}">
                <a16:creationId xmlns:a16="http://schemas.microsoft.com/office/drawing/2014/main" xmlns="" id="{6B526C6D-CC87-4BB9-99E3-050F5AB9BEB4}"/>
              </a:ext>
            </a:extLst>
          </p:cNvPr>
          <p:cNvSpPr/>
          <p:nvPr/>
        </p:nvSpPr>
        <p:spPr>
          <a:xfrm rot="10800000">
            <a:off x="-12700" y="5320006"/>
            <a:ext cx="12192000" cy="153021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แผนผังลำดับงาน: ผสาน 4">
            <a:extLst>
              <a:ext uri="{FF2B5EF4-FFF2-40B4-BE49-F238E27FC236}">
                <a16:creationId xmlns:a16="http://schemas.microsoft.com/office/drawing/2014/main" xmlns="" id="{DC51B51B-7019-4FFE-BB9B-049150133C13}"/>
              </a:ext>
            </a:extLst>
          </p:cNvPr>
          <p:cNvSpPr/>
          <p:nvPr/>
        </p:nvSpPr>
        <p:spPr>
          <a:xfrm rot="10800000">
            <a:off x="-29622" y="4773041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แผนผังลำดับงาน: ผสาน 6">
            <a:extLst>
              <a:ext uri="{FF2B5EF4-FFF2-40B4-BE49-F238E27FC236}">
                <a16:creationId xmlns:a16="http://schemas.microsoft.com/office/drawing/2014/main" xmlns="" id="{3E7F2058-9446-49C5-A838-D702060BA31E}"/>
              </a:ext>
            </a:extLst>
          </p:cNvPr>
          <p:cNvSpPr/>
          <p:nvPr/>
        </p:nvSpPr>
        <p:spPr>
          <a:xfrm rot="10800000">
            <a:off x="1839611" y="4771226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แผนผังลำดับงาน: ผสาน 8">
            <a:extLst>
              <a:ext uri="{FF2B5EF4-FFF2-40B4-BE49-F238E27FC236}">
                <a16:creationId xmlns:a16="http://schemas.microsoft.com/office/drawing/2014/main" xmlns="" id="{F49A5866-392E-4765-B583-D96B98352096}"/>
              </a:ext>
            </a:extLst>
          </p:cNvPr>
          <p:cNvSpPr/>
          <p:nvPr/>
        </p:nvSpPr>
        <p:spPr>
          <a:xfrm rot="10800000">
            <a:off x="3687072" y="4771226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แผนผังลำดับงาน: ผสาน 10">
            <a:extLst>
              <a:ext uri="{FF2B5EF4-FFF2-40B4-BE49-F238E27FC236}">
                <a16:creationId xmlns:a16="http://schemas.microsoft.com/office/drawing/2014/main" xmlns="" id="{3E31D6FB-EC41-4945-9C9E-88051F3FE1D6}"/>
              </a:ext>
            </a:extLst>
          </p:cNvPr>
          <p:cNvSpPr/>
          <p:nvPr/>
        </p:nvSpPr>
        <p:spPr>
          <a:xfrm rot="10800000">
            <a:off x="5556305" y="4763450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แผนผังลำดับงาน: ผสาน 11">
            <a:extLst>
              <a:ext uri="{FF2B5EF4-FFF2-40B4-BE49-F238E27FC236}">
                <a16:creationId xmlns:a16="http://schemas.microsoft.com/office/drawing/2014/main" xmlns="" id="{137D2C01-DA50-4401-BFAD-DADA4A3AB4F8}"/>
              </a:ext>
            </a:extLst>
          </p:cNvPr>
          <p:cNvSpPr/>
          <p:nvPr/>
        </p:nvSpPr>
        <p:spPr>
          <a:xfrm rot="10800000">
            <a:off x="6470705" y="4763450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แผนผังลำดับงาน: ผสาน 12">
            <a:extLst>
              <a:ext uri="{FF2B5EF4-FFF2-40B4-BE49-F238E27FC236}">
                <a16:creationId xmlns:a16="http://schemas.microsoft.com/office/drawing/2014/main" xmlns="" id="{4FF67D1C-7743-485D-BCC7-405399FFE845}"/>
              </a:ext>
            </a:extLst>
          </p:cNvPr>
          <p:cNvSpPr/>
          <p:nvPr/>
        </p:nvSpPr>
        <p:spPr>
          <a:xfrm rot="10800000">
            <a:off x="7431557" y="4774061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แผนผังลำดับงาน: ผสาน 13">
            <a:extLst>
              <a:ext uri="{FF2B5EF4-FFF2-40B4-BE49-F238E27FC236}">
                <a16:creationId xmlns:a16="http://schemas.microsoft.com/office/drawing/2014/main" xmlns="" id="{2F11A05F-E21E-44CF-8FC4-707E1EF8B7B6}"/>
              </a:ext>
            </a:extLst>
          </p:cNvPr>
          <p:cNvSpPr/>
          <p:nvPr/>
        </p:nvSpPr>
        <p:spPr>
          <a:xfrm rot="10800000">
            <a:off x="8364618" y="4774061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ำดับงาน: ผสาน 14">
            <a:extLst>
              <a:ext uri="{FF2B5EF4-FFF2-40B4-BE49-F238E27FC236}">
                <a16:creationId xmlns:a16="http://schemas.microsoft.com/office/drawing/2014/main" xmlns="" id="{14501FD6-5D1D-4CF2-9C26-2514C768EF19}"/>
              </a:ext>
            </a:extLst>
          </p:cNvPr>
          <p:cNvSpPr/>
          <p:nvPr/>
        </p:nvSpPr>
        <p:spPr>
          <a:xfrm rot="10800000">
            <a:off x="9300790" y="4766285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แผนผังลำดับงาน: ผสาน 15">
            <a:extLst>
              <a:ext uri="{FF2B5EF4-FFF2-40B4-BE49-F238E27FC236}">
                <a16:creationId xmlns:a16="http://schemas.microsoft.com/office/drawing/2014/main" xmlns="" id="{FC834D60-57F6-4781-BBEE-8CA461A82AE2}"/>
              </a:ext>
            </a:extLst>
          </p:cNvPr>
          <p:cNvSpPr/>
          <p:nvPr/>
        </p:nvSpPr>
        <p:spPr>
          <a:xfrm rot="10800000">
            <a:off x="10215190" y="4766285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แผนผังลำดับงาน: ผสาน 16">
            <a:extLst>
              <a:ext uri="{FF2B5EF4-FFF2-40B4-BE49-F238E27FC236}">
                <a16:creationId xmlns:a16="http://schemas.microsoft.com/office/drawing/2014/main" xmlns="" id="{A576DF88-54C8-4EC4-BB8F-ABCE46A166E5}"/>
              </a:ext>
            </a:extLst>
          </p:cNvPr>
          <p:cNvSpPr/>
          <p:nvPr/>
        </p:nvSpPr>
        <p:spPr>
          <a:xfrm rot="10800000">
            <a:off x="11148251" y="4766285"/>
            <a:ext cx="903439" cy="565782"/>
          </a:xfrm>
          <a:prstGeom prst="flowChartMerg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แผนผังลำดับงาน: ผสาน 5">
            <a:extLst>
              <a:ext uri="{FF2B5EF4-FFF2-40B4-BE49-F238E27FC236}">
                <a16:creationId xmlns:a16="http://schemas.microsoft.com/office/drawing/2014/main" xmlns="" id="{306F45A4-18C3-4F96-9D8A-7597EFB8CF3F}"/>
              </a:ext>
            </a:extLst>
          </p:cNvPr>
          <p:cNvSpPr/>
          <p:nvPr/>
        </p:nvSpPr>
        <p:spPr>
          <a:xfrm rot="10800000">
            <a:off x="907465" y="4771226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แผนผังลำดับงาน: ผสาน 7">
            <a:extLst>
              <a:ext uri="{FF2B5EF4-FFF2-40B4-BE49-F238E27FC236}">
                <a16:creationId xmlns:a16="http://schemas.microsoft.com/office/drawing/2014/main" xmlns="" id="{4381C66E-4BBF-4717-965E-9602A0133422}"/>
              </a:ext>
            </a:extLst>
          </p:cNvPr>
          <p:cNvSpPr/>
          <p:nvPr/>
        </p:nvSpPr>
        <p:spPr>
          <a:xfrm rot="10800000">
            <a:off x="2765811" y="4751389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แผนผังลำดับงาน: ผสาน 9">
            <a:extLst>
              <a:ext uri="{FF2B5EF4-FFF2-40B4-BE49-F238E27FC236}">
                <a16:creationId xmlns:a16="http://schemas.microsoft.com/office/drawing/2014/main" xmlns="" id="{6604A6C5-0C8B-448B-B04C-2F2F56583E8E}"/>
              </a:ext>
            </a:extLst>
          </p:cNvPr>
          <p:cNvSpPr/>
          <p:nvPr/>
        </p:nvSpPr>
        <p:spPr>
          <a:xfrm rot="10800000">
            <a:off x="4624159" y="4751389"/>
            <a:ext cx="903439" cy="565782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D8652D1-ED9D-4003-B978-D7D0BBBB406A}"/>
              </a:ext>
            </a:extLst>
          </p:cNvPr>
          <p:cNvSpPr txBox="1"/>
          <p:nvPr/>
        </p:nvSpPr>
        <p:spPr>
          <a:xfrm>
            <a:off x="141679" y="2410100"/>
            <a:ext cx="11910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12700">
                  <a:solidFill>
                    <a:srgbClr val="800080"/>
                  </a:solidFill>
                  <a:prstDash val="solid"/>
                </a:ln>
                <a:solidFill>
                  <a:srgbClr val="CC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รายงานความก้าวหน้า</a:t>
            </a:r>
          </a:p>
          <a:p>
            <a:pPr algn="ctr"/>
            <a:r>
              <a:rPr lang="th-TH" sz="6000" b="1" dirty="0">
                <a:ln w="12700">
                  <a:solidFill>
                    <a:srgbClr val="800080"/>
                  </a:solidFill>
                  <a:prstDash val="solid"/>
                </a:ln>
                <a:solidFill>
                  <a:srgbClr val="CC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การขับเคลื่อนยุทธศาสตร์เด็กปฐมวัยระดับอำเภอ</a:t>
            </a:r>
            <a:endParaRPr lang="en-US" sz="6000" b="1" dirty="0">
              <a:ln w="12700">
                <a:solidFill>
                  <a:srgbClr val="800080"/>
                </a:solidFill>
                <a:prstDash val="solid"/>
              </a:ln>
              <a:solidFill>
                <a:srgbClr val="CC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673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481" y="571621"/>
            <a:ext cx="9744406" cy="722771"/>
          </a:xfrm>
        </p:spPr>
        <p:txBody>
          <a:bodyPr>
            <a:noAutofit/>
          </a:bodyPr>
          <a:lstStyle/>
          <a:p>
            <a:pPr algn="ctr"/>
            <a:r>
              <a:rPr lang="th-TH" altLang="ko-KR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อบรมเชิงปฏิบัติการ </a:t>
            </a:r>
            <a:br>
              <a:rPr lang="th-TH" altLang="ko-KR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altLang="ko-KR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โครงการ “การสร้างเสริมทักษะการทำงานของสมอง (</a:t>
            </a:r>
            <a:r>
              <a:rPr lang="en-US" altLang="ko-KR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EF</a:t>
            </a:r>
            <a:r>
              <a:rPr lang="th-TH" altLang="ko-KR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) ในเด็กปฐมวัย </a:t>
            </a:r>
            <a:endParaRPr lang="ko-KR" altLang="en-US" sz="3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24844" y="1656818"/>
            <a:ext cx="8853680" cy="459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th-TH" altLang="ko-KR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ณ ห้องประชุมโรงพยาบาลบางไทร อำเภอบางไทร จังหวัดพระนครศรีอยุธยา</a:t>
            </a:r>
          </a:p>
          <a:p>
            <a:pPr algn="ctr"/>
            <a:r>
              <a:rPr lang="th-TH" altLang="ko-KR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วันเสาร์ที่ 29 มิถุนายน 2562</a:t>
            </a:r>
            <a:endParaRPr lang="ko-KR" altLang="en-US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29784" y="925269"/>
            <a:ext cx="190120" cy="902151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5D4EB2-6F21-4A1B-B415-BF579B30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88" y="3907976"/>
            <a:ext cx="4702567" cy="2586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89AFD-C88B-49E4-A305-1852341DCE83}"/>
              </a:ext>
            </a:extLst>
          </p:cNvPr>
          <p:cNvSpPr txBox="1"/>
          <p:nvPr/>
        </p:nvSpPr>
        <p:spPr>
          <a:xfrm>
            <a:off x="2147457" y="2719859"/>
            <a:ext cx="9408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การขับเคลื่อนยุทธศาสตร์ที่ 2 การพัฒนาคุณภาพสถานศึกษา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1771</Words>
  <Application>Microsoft Office PowerPoint</Application>
  <PresentationFormat>กำหนดเอง</PresentationFormat>
  <Paragraphs>456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อบรมเชิงปฏิบัติการ  โครงการ “การสร้างเสริมทักษะการทำงานของสมอง (EF) ในเด็กปฐมวัย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SSJ</cp:lastModifiedBy>
  <cp:revision>29</cp:revision>
  <cp:lastPrinted>2019-10-31T01:30:21Z</cp:lastPrinted>
  <dcterms:created xsi:type="dcterms:W3CDTF">2019-07-20T15:07:56Z</dcterms:created>
  <dcterms:modified xsi:type="dcterms:W3CDTF">2019-10-31T01:34:37Z</dcterms:modified>
</cp:coreProperties>
</file>